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34" r:id="rId2"/>
    <p:sldId id="366" r:id="rId3"/>
    <p:sldId id="376" r:id="rId4"/>
    <p:sldId id="339" r:id="rId5"/>
    <p:sldId id="354" r:id="rId6"/>
    <p:sldId id="341" r:id="rId7"/>
    <p:sldId id="343" r:id="rId8"/>
    <p:sldId id="347" r:id="rId9"/>
    <p:sldId id="345" r:id="rId10"/>
    <p:sldId id="351" r:id="rId11"/>
    <p:sldId id="322" r:id="rId12"/>
    <p:sldId id="358" r:id="rId13"/>
    <p:sldId id="360" r:id="rId14"/>
    <p:sldId id="365" r:id="rId15"/>
    <p:sldId id="361" r:id="rId16"/>
    <p:sldId id="362" r:id="rId17"/>
    <p:sldId id="352" r:id="rId18"/>
    <p:sldId id="368" r:id="rId19"/>
    <p:sldId id="370" r:id="rId20"/>
    <p:sldId id="375" r:id="rId21"/>
    <p:sldId id="371" r:id="rId22"/>
    <p:sldId id="372" r:id="rId23"/>
    <p:sldId id="374" r:id="rId24"/>
    <p:sldId id="369" r:id="rId25"/>
    <p:sldId id="357" r:id="rId26"/>
    <p:sldId id="367" r:id="rId27"/>
    <p:sldId id="378" r:id="rId28"/>
  </p:sldIdLst>
  <p:sldSz cx="12192000" cy="6858000"/>
  <p:notesSz cx="7019925" cy="9305925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2D"/>
    <a:srgbClr val="248FDB"/>
    <a:srgbClr val="2CC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966" autoAdjust="0"/>
    <p:restoredTop sz="64586" autoAdjust="0"/>
  </p:normalViewPr>
  <p:slideViewPr>
    <p:cSldViewPr snapToGrid="0">
      <p:cViewPr varScale="1">
        <p:scale>
          <a:sx n="86" d="100"/>
          <a:sy n="86" d="100"/>
        </p:scale>
        <p:origin x="20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16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1968" cy="466912"/>
          </a:xfrm>
          <a:prstGeom prst="rect">
            <a:avLst/>
          </a:prstGeom>
        </p:spPr>
        <p:txBody>
          <a:bodyPr vert="horz" lIns="93279" tIns="46639" rIns="93279" bIns="4663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2" y="1"/>
            <a:ext cx="3041968" cy="466912"/>
          </a:xfrm>
          <a:prstGeom prst="rect">
            <a:avLst/>
          </a:prstGeom>
        </p:spPr>
        <p:txBody>
          <a:bodyPr vert="horz" lIns="93279" tIns="46639" rIns="93279" bIns="46639" rtlCol="0"/>
          <a:lstStyle>
            <a:lvl1pPr algn="r">
              <a:defRPr sz="1200"/>
            </a:lvl1pPr>
          </a:lstStyle>
          <a:p>
            <a:fld id="{430E65A2-50C4-4023-AF56-5411414CF05E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43025" y="838200"/>
            <a:ext cx="4456113" cy="2506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9" tIns="46639" rIns="93279" bIns="4663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3633008"/>
            <a:ext cx="5615940" cy="4852626"/>
          </a:xfrm>
          <a:prstGeom prst="rect">
            <a:avLst/>
          </a:prstGeom>
        </p:spPr>
        <p:txBody>
          <a:bodyPr vert="horz" lIns="93279" tIns="46639" rIns="93279" bIns="4663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79" tIns="46639" rIns="93279" bIns="4663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2" y="8839014"/>
            <a:ext cx="3041968" cy="466911"/>
          </a:xfrm>
          <a:prstGeom prst="rect">
            <a:avLst/>
          </a:prstGeom>
        </p:spPr>
        <p:txBody>
          <a:bodyPr vert="horz" lIns="93279" tIns="46639" rIns="93279" bIns="46639" rtlCol="0" anchor="b"/>
          <a:lstStyle>
            <a:lvl1pPr algn="r">
              <a:defRPr sz="1200"/>
            </a:lvl1pPr>
          </a:lstStyle>
          <a:p>
            <a:fld id="{566B689C-34C9-4416-84DF-5626DAEA3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6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97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81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50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27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21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49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73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54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1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3633008"/>
            <a:ext cx="5615940" cy="52060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56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21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3633008"/>
            <a:ext cx="5615940" cy="52060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9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7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6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51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2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41475" y="800100"/>
            <a:ext cx="3744913" cy="2106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4BA6-81F6-4CD2-9C7D-F385E0ED59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22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1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1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93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6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0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3716" y="184944"/>
            <a:ext cx="8151133" cy="64881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18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3705227" y="4"/>
            <a:ext cx="8486775" cy="43656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1"/>
          </p:nvPr>
        </p:nvSpPr>
        <p:spPr>
          <a:xfrm>
            <a:off x="2" y="2182813"/>
            <a:ext cx="3705225" cy="21828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747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562350"/>
          </a:xfrm>
          <a:custGeom>
            <a:avLst/>
            <a:gdLst>
              <a:gd name="connsiteX0" fmla="*/ 0 w 12192000"/>
              <a:gd name="connsiteY0" fmla="*/ 0 h 3562350"/>
              <a:gd name="connsiteX1" fmla="*/ 12192000 w 12192000"/>
              <a:gd name="connsiteY1" fmla="*/ 0 h 3562350"/>
              <a:gd name="connsiteX2" fmla="*/ 12192000 w 12192000"/>
              <a:gd name="connsiteY2" fmla="*/ 3562350 h 3562350"/>
              <a:gd name="connsiteX3" fmla="*/ 6100763 w 12192000"/>
              <a:gd name="connsiteY3" fmla="*/ 3167063 h 3562350"/>
              <a:gd name="connsiteX4" fmla="*/ 0 w 12192000"/>
              <a:gd name="connsiteY4" fmla="*/ 35623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62350">
                <a:moveTo>
                  <a:pt x="0" y="0"/>
                </a:moveTo>
                <a:lnTo>
                  <a:pt x="12192000" y="0"/>
                </a:lnTo>
                <a:lnTo>
                  <a:pt x="12192000" y="3562350"/>
                </a:lnTo>
                <a:cubicBezTo>
                  <a:pt x="10159206" y="3417207"/>
                  <a:pt x="8133557" y="3167063"/>
                  <a:pt x="6100763" y="3167063"/>
                </a:cubicBezTo>
                <a:cubicBezTo>
                  <a:pt x="4038146" y="3168196"/>
                  <a:pt x="2033588" y="3430588"/>
                  <a:pt x="0" y="35623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42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33977" y="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333977" y="342900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762977" y="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762977" y="342900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607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91015" y="0"/>
            <a:ext cx="2633663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25061" y="4"/>
            <a:ext cx="2633663" cy="382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558531" y="4"/>
            <a:ext cx="2633663" cy="382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600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459385" y="581111"/>
            <a:ext cx="5695785" cy="5695785"/>
          </a:xfrm>
          <a:custGeom>
            <a:avLst/>
            <a:gdLst>
              <a:gd name="connsiteX0" fmla="*/ 2646087 w 5695785"/>
              <a:gd name="connsiteY0" fmla="*/ 3 h 5695785"/>
              <a:gd name="connsiteX1" fmla="*/ 3663461 w 5695785"/>
              <a:gd name="connsiteY1" fmla="*/ 310458 h 5695785"/>
              <a:gd name="connsiteX2" fmla="*/ 4892386 w 5695785"/>
              <a:gd name="connsiteY2" fmla="*/ 1137988 h 5695785"/>
              <a:gd name="connsiteX3" fmla="*/ 5385328 w 5695785"/>
              <a:gd name="connsiteY3" fmla="*/ 3663461 h 5695785"/>
              <a:gd name="connsiteX4" fmla="*/ 4557798 w 5695785"/>
              <a:gd name="connsiteY4" fmla="*/ 4892386 h 5695785"/>
              <a:gd name="connsiteX5" fmla="*/ 2032325 w 5695785"/>
              <a:gd name="connsiteY5" fmla="*/ 5385328 h 5695785"/>
              <a:gd name="connsiteX6" fmla="*/ 803400 w 5695785"/>
              <a:gd name="connsiteY6" fmla="*/ 4557799 h 5695785"/>
              <a:gd name="connsiteX7" fmla="*/ 310458 w 5695785"/>
              <a:gd name="connsiteY7" fmla="*/ 2032325 h 5695785"/>
              <a:gd name="connsiteX8" fmla="*/ 1137988 w 5695785"/>
              <a:gd name="connsiteY8" fmla="*/ 803400 h 5695785"/>
              <a:gd name="connsiteX9" fmla="*/ 2646087 w 5695785"/>
              <a:gd name="connsiteY9" fmla="*/ 3 h 569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5785" h="5695785">
                <a:moveTo>
                  <a:pt x="2646087" y="3"/>
                </a:moveTo>
                <a:cubicBezTo>
                  <a:pt x="2996536" y="-529"/>
                  <a:pt x="3350894" y="99983"/>
                  <a:pt x="3663461" y="310458"/>
                </a:cubicBezTo>
                <a:lnTo>
                  <a:pt x="4892386" y="1137988"/>
                </a:lnTo>
                <a:cubicBezTo>
                  <a:pt x="5725899" y="1699256"/>
                  <a:pt x="5946597" y="2829948"/>
                  <a:pt x="5385328" y="3663461"/>
                </a:cubicBezTo>
                <a:lnTo>
                  <a:pt x="4557798" y="4892386"/>
                </a:lnTo>
                <a:cubicBezTo>
                  <a:pt x="3996530" y="5725899"/>
                  <a:pt x="2865838" y="5946597"/>
                  <a:pt x="2032325" y="5385328"/>
                </a:cubicBezTo>
                <a:lnTo>
                  <a:pt x="803400" y="4557799"/>
                </a:lnTo>
                <a:cubicBezTo>
                  <a:pt x="-30113" y="3996530"/>
                  <a:pt x="-250810" y="2865838"/>
                  <a:pt x="310458" y="2032325"/>
                </a:cubicBezTo>
                <a:lnTo>
                  <a:pt x="1137988" y="803400"/>
                </a:lnTo>
                <a:cubicBezTo>
                  <a:pt x="1488781" y="282455"/>
                  <a:pt x="2062004" y="890"/>
                  <a:pt x="2646087" y="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27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4865" y="338141"/>
            <a:ext cx="2962275" cy="61817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77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257550"/>
            <a:ext cx="12192000" cy="3600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76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9984" y="908113"/>
            <a:ext cx="2498885" cy="1665256"/>
          </a:xfrm>
          <a:custGeom>
            <a:avLst/>
            <a:gdLst>
              <a:gd name="connsiteX0" fmla="*/ 2131628 w 2498885"/>
              <a:gd name="connsiteY0" fmla="*/ 1273466 h 1665256"/>
              <a:gd name="connsiteX1" fmla="*/ 2050549 w 2498885"/>
              <a:gd name="connsiteY1" fmla="*/ 1305843 h 1665256"/>
              <a:gd name="connsiteX2" fmla="*/ 2020077 w 2498885"/>
              <a:gd name="connsiteY2" fmla="*/ 1391547 h 1665256"/>
              <a:gd name="connsiteX3" fmla="*/ 2051910 w 2498885"/>
              <a:gd name="connsiteY3" fmla="*/ 1502283 h 1665256"/>
              <a:gd name="connsiteX4" fmla="*/ 2135437 w 2498885"/>
              <a:gd name="connsiteY4" fmla="*/ 1546087 h 1665256"/>
              <a:gd name="connsiteX5" fmla="*/ 2215972 w 2498885"/>
              <a:gd name="connsiteY5" fmla="*/ 1509356 h 1665256"/>
              <a:gd name="connsiteX6" fmla="*/ 2244812 w 2498885"/>
              <a:gd name="connsiteY6" fmla="*/ 1407872 h 1665256"/>
              <a:gd name="connsiteX7" fmla="*/ 2214612 w 2498885"/>
              <a:gd name="connsiteY7" fmla="*/ 1308020 h 1665256"/>
              <a:gd name="connsiteX8" fmla="*/ 2131628 w 2498885"/>
              <a:gd name="connsiteY8" fmla="*/ 1273466 h 1665256"/>
              <a:gd name="connsiteX9" fmla="*/ 891201 w 2498885"/>
              <a:gd name="connsiteY9" fmla="*/ 995948 h 1665256"/>
              <a:gd name="connsiteX10" fmla="*/ 821278 w 2498885"/>
              <a:gd name="connsiteY10" fmla="*/ 1021795 h 1665256"/>
              <a:gd name="connsiteX11" fmla="*/ 787540 w 2498885"/>
              <a:gd name="connsiteY11" fmla="*/ 1106139 h 1665256"/>
              <a:gd name="connsiteX12" fmla="*/ 777473 w 2498885"/>
              <a:gd name="connsiteY12" fmla="*/ 1270745 h 1665256"/>
              <a:gd name="connsiteX13" fmla="*/ 788084 w 2498885"/>
              <a:gd name="connsiteY13" fmla="*/ 1434808 h 1665256"/>
              <a:gd name="connsiteX14" fmla="*/ 821822 w 2498885"/>
              <a:gd name="connsiteY14" fmla="*/ 1519423 h 1665256"/>
              <a:gd name="connsiteX15" fmla="*/ 889025 w 2498885"/>
              <a:gd name="connsiteY15" fmla="*/ 1544998 h 1665256"/>
              <a:gd name="connsiteX16" fmla="*/ 956227 w 2498885"/>
              <a:gd name="connsiteY16" fmla="*/ 1518063 h 1665256"/>
              <a:gd name="connsiteX17" fmla="*/ 990509 w 2498885"/>
              <a:gd name="connsiteY17" fmla="*/ 1431815 h 1665256"/>
              <a:gd name="connsiteX18" fmla="*/ 1001120 w 2498885"/>
              <a:gd name="connsiteY18" fmla="*/ 1270745 h 1665256"/>
              <a:gd name="connsiteX19" fmla="*/ 990781 w 2498885"/>
              <a:gd name="connsiteY19" fmla="*/ 1105867 h 1665256"/>
              <a:gd name="connsiteX20" fmla="*/ 957588 w 2498885"/>
              <a:gd name="connsiteY20" fmla="*/ 1021523 h 1665256"/>
              <a:gd name="connsiteX21" fmla="*/ 891201 w 2498885"/>
              <a:gd name="connsiteY21" fmla="*/ 995948 h 1665256"/>
              <a:gd name="connsiteX22" fmla="*/ 1467882 w 2498885"/>
              <a:gd name="connsiteY22" fmla="*/ 887662 h 1665256"/>
              <a:gd name="connsiteX23" fmla="*/ 1612627 w 2498885"/>
              <a:gd name="connsiteY23" fmla="*/ 887662 h 1665256"/>
              <a:gd name="connsiteX24" fmla="*/ 1612627 w 2498885"/>
              <a:gd name="connsiteY24" fmla="*/ 1540645 h 1665256"/>
              <a:gd name="connsiteX25" fmla="*/ 1788389 w 2498885"/>
              <a:gd name="connsiteY25" fmla="*/ 1540645 h 1665256"/>
              <a:gd name="connsiteX26" fmla="*/ 1788389 w 2498885"/>
              <a:gd name="connsiteY26" fmla="*/ 1654373 h 1665256"/>
              <a:gd name="connsiteX27" fmla="*/ 1269811 w 2498885"/>
              <a:gd name="connsiteY27" fmla="*/ 1654373 h 1665256"/>
              <a:gd name="connsiteX28" fmla="*/ 1269811 w 2498885"/>
              <a:gd name="connsiteY28" fmla="*/ 1540645 h 1665256"/>
              <a:gd name="connsiteX29" fmla="*/ 1459720 w 2498885"/>
              <a:gd name="connsiteY29" fmla="*/ 1540645 h 1665256"/>
              <a:gd name="connsiteX30" fmla="*/ 1459720 w 2498885"/>
              <a:gd name="connsiteY30" fmla="*/ 1017714 h 1665256"/>
              <a:gd name="connsiteX31" fmla="*/ 1275796 w 2498885"/>
              <a:gd name="connsiteY31" fmla="*/ 1132530 h 1665256"/>
              <a:gd name="connsiteX32" fmla="*/ 1275796 w 2498885"/>
              <a:gd name="connsiteY32" fmla="*/ 1012273 h 1665256"/>
              <a:gd name="connsiteX33" fmla="*/ 2144144 w 2498885"/>
              <a:gd name="connsiteY33" fmla="*/ 876234 h 1665256"/>
              <a:gd name="connsiteX34" fmla="*/ 2297867 w 2498885"/>
              <a:gd name="connsiteY34" fmla="*/ 919222 h 1665256"/>
              <a:gd name="connsiteX35" fmla="*/ 2377585 w 2498885"/>
              <a:gd name="connsiteY35" fmla="*/ 1052540 h 1665256"/>
              <a:gd name="connsiteX36" fmla="*/ 2233385 w 2498885"/>
              <a:gd name="connsiteY36" fmla="*/ 1072674 h 1665256"/>
              <a:gd name="connsiteX37" fmla="*/ 2140879 w 2498885"/>
              <a:gd name="connsiteY37" fmla="*/ 997036 h 1665256"/>
              <a:gd name="connsiteX38" fmla="*/ 2044292 w 2498885"/>
              <a:gd name="connsiteY38" fmla="*/ 1058526 h 1665256"/>
              <a:gd name="connsiteX39" fmla="*/ 2009194 w 2498885"/>
              <a:gd name="connsiteY39" fmla="*/ 1245170 h 1665256"/>
              <a:gd name="connsiteX40" fmla="*/ 2077213 w 2498885"/>
              <a:gd name="connsiteY40" fmla="*/ 1182593 h 1665256"/>
              <a:gd name="connsiteX41" fmla="*/ 2175704 w 2498885"/>
              <a:gd name="connsiteY41" fmla="*/ 1160826 h 1665256"/>
              <a:gd name="connsiteX42" fmla="*/ 2338406 w 2498885"/>
              <a:gd name="connsiteY42" fmla="*/ 1226125 h 1665256"/>
              <a:gd name="connsiteX43" fmla="*/ 2398263 w 2498885"/>
              <a:gd name="connsiteY43" fmla="*/ 1403519 h 1665256"/>
              <a:gd name="connsiteX44" fmla="*/ 2329700 w 2498885"/>
              <a:gd name="connsiteY44" fmla="*/ 1595605 h 1665256"/>
              <a:gd name="connsiteX45" fmla="*/ 2140335 w 2498885"/>
              <a:gd name="connsiteY45" fmla="*/ 1665256 h 1665256"/>
              <a:gd name="connsiteX46" fmla="*/ 1932196 w 2498885"/>
              <a:gd name="connsiteY46" fmla="*/ 1570302 h 1665256"/>
              <a:gd name="connsiteX47" fmla="*/ 1859552 w 2498885"/>
              <a:gd name="connsiteY47" fmla="*/ 1288703 h 1665256"/>
              <a:gd name="connsiteX48" fmla="*/ 1933284 w 2498885"/>
              <a:gd name="connsiteY48" fmla="*/ 979896 h 1665256"/>
              <a:gd name="connsiteX49" fmla="*/ 2144144 w 2498885"/>
              <a:gd name="connsiteY49" fmla="*/ 876234 h 1665256"/>
              <a:gd name="connsiteX50" fmla="*/ 892289 w 2498885"/>
              <a:gd name="connsiteY50" fmla="*/ 876234 h 1665256"/>
              <a:gd name="connsiteX51" fmla="*/ 1091450 w 2498885"/>
              <a:gd name="connsiteY51" fmla="*/ 974726 h 1665256"/>
              <a:gd name="connsiteX52" fmla="*/ 1154571 w 2498885"/>
              <a:gd name="connsiteY52" fmla="*/ 1270745 h 1665256"/>
              <a:gd name="connsiteX53" fmla="*/ 1087913 w 2498885"/>
              <a:gd name="connsiteY53" fmla="*/ 1565132 h 1665256"/>
              <a:gd name="connsiteX54" fmla="*/ 887936 w 2498885"/>
              <a:gd name="connsiteY54" fmla="*/ 1665256 h 1665256"/>
              <a:gd name="connsiteX55" fmla="*/ 624566 w 2498885"/>
              <a:gd name="connsiteY55" fmla="*/ 1270745 h 1665256"/>
              <a:gd name="connsiteX56" fmla="*/ 653406 w 2498885"/>
              <a:gd name="connsiteY56" fmla="*/ 1046010 h 1665256"/>
              <a:gd name="connsiteX57" fmla="*/ 739927 w 2498885"/>
              <a:gd name="connsiteY57" fmla="*/ 917590 h 1665256"/>
              <a:gd name="connsiteX58" fmla="*/ 892289 w 2498885"/>
              <a:gd name="connsiteY58" fmla="*/ 876234 h 1665256"/>
              <a:gd name="connsiteX59" fmla="*/ 267723 w 2498885"/>
              <a:gd name="connsiteY59" fmla="*/ 876234 h 1665256"/>
              <a:gd name="connsiteX60" fmla="*/ 458176 w 2498885"/>
              <a:gd name="connsiteY60" fmla="*/ 932826 h 1665256"/>
              <a:gd name="connsiteX61" fmla="*/ 524563 w 2498885"/>
              <a:gd name="connsiteY61" fmla="*/ 1091719 h 1665256"/>
              <a:gd name="connsiteX62" fmla="*/ 503341 w 2498885"/>
              <a:gd name="connsiteY62" fmla="*/ 1189123 h 1665256"/>
              <a:gd name="connsiteX63" fmla="*/ 448926 w 2498885"/>
              <a:gd name="connsiteY63" fmla="*/ 1269385 h 1665256"/>
              <a:gd name="connsiteX64" fmla="*/ 375193 w 2498885"/>
              <a:gd name="connsiteY64" fmla="*/ 1338220 h 1665256"/>
              <a:gd name="connsiteX65" fmla="*/ 296563 w 2498885"/>
              <a:gd name="connsiteY65" fmla="*/ 1400798 h 1665256"/>
              <a:gd name="connsiteX66" fmla="*/ 227184 w 2498885"/>
              <a:gd name="connsiteY66" fmla="*/ 1462287 h 1665256"/>
              <a:gd name="connsiteX67" fmla="*/ 180659 w 2498885"/>
              <a:gd name="connsiteY67" fmla="*/ 1528674 h 1665256"/>
              <a:gd name="connsiteX68" fmla="*/ 536535 w 2498885"/>
              <a:gd name="connsiteY68" fmla="*/ 1528674 h 1665256"/>
              <a:gd name="connsiteX69" fmla="*/ 536535 w 2498885"/>
              <a:gd name="connsiteY69" fmla="*/ 1654373 h 1665256"/>
              <a:gd name="connsiteX70" fmla="*/ 0 w 2498885"/>
              <a:gd name="connsiteY70" fmla="*/ 1654373 h 1665256"/>
              <a:gd name="connsiteX71" fmla="*/ 0 w 2498885"/>
              <a:gd name="connsiteY71" fmla="*/ 1548263 h 1665256"/>
              <a:gd name="connsiteX72" fmla="*/ 85160 w 2498885"/>
              <a:gd name="connsiteY72" fmla="*/ 1419843 h 1665256"/>
              <a:gd name="connsiteX73" fmla="*/ 224191 w 2498885"/>
              <a:gd name="connsiteY73" fmla="*/ 1289247 h 1665256"/>
              <a:gd name="connsiteX74" fmla="*/ 337102 w 2498885"/>
              <a:gd name="connsiteY74" fmla="*/ 1181504 h 1665256"/>
              <a:gd name="connsiteX75" fmla="*/ 369480 w 2498885"/>
              <a:gd name="connsiteY75" fmla="*/ 1098249 h 1665256"/>
              <a:gd name="connsiteX76" fmla="*/ 268811 w 2498885"/>
              <a:gd name="connsiteY76" fmla="*/ 998125 h 1665256"/>
              <a:gd name="connsiteX77" fmla="*/ 193990 w 2498885"/>
              <a:gd name="connsiteY77" fmla="*/ 1024516 h 1665256"/>
              <a:gd name="connsiteX78" fmla="*/ 160525 w 2498885"/>
              <a:gd name="connsiteY78" fmla="*/ 1103690 h 1665256"/>
              <a:gd name="connsiteX79" fmla="*/ 6530 w 2498885"/>
              <a:gd name="connsiteY79" fmla="*/ 1094984 h 1665256"/>
              <a:gd name="connsiteX80" fmla="*/ 86248 w 2498885"/>
              <a:gd name="connsiteY80" fmla="*/ 932282 h 1665256"/>
              <a:gd name="connsiteX81" fmla="*/ 267723 w 2498885"/>
              <a:gd name="connsiteY81" fmla="*/ 876234 h 1665256"/>
              <a:gd name="connsiteX82" fmla="*/ 1823503 w 2498885"/>
              <a:gd name="connsiteY82" fmla="*/ 74414 h 1665256"/>
              <a:gd name="connsiteX83" fmla="*/ 1823503 w 2498885"/>
              <a:gd name="connsiteY83" fmla="*/ 198239 h 1665256"/>
              <a:gd name="connsiteX84" fmla="*/ 1938398 w 2498885"/>
              <a:gd name="connsiteY84" fmla="*/ 198239 h 1665256"/>
              <a:gd name="connsiteX85" fmla="*/ 1994357 w 2498885"/>
              <a:gd name="connsiteY85" fmla="*/ 181570 h 1665256"/>
              <a:gd name="connsiteX86" fmla="*/ 2013407 w 2498885"/>
              <a:gd name="connsiteY86" fmla="*/ 134838 h 1665256"/>
              <a:gd name="connsiteX87" fmla="*/ 1936017 w 2498885"/>
              <a:gd name="connsiteY87" fmla="*/ 74414 h 1665256"/>
              <a:gd name="connsiteX88" fmla="*/ 937677 w 2498885"/>
              <a:gd name="connsiteY88" fmla="*/ 74414 h 1665256"/>
              <a:gd name="connsiteX89" fmla="*/ 937677 w 2498885"/>
              <a:gd name="connsiteY89" fmla="*/ 210442 h 1665256"/>
              <a:gd name="connsiteX90" fmla="*/ 1030844 w 2498885"/>
              <a:gd name="connsiteY90" fmla="*/ 210442 h 1665256"/>
              <a:gd name="connsiteX91" fmla="*/ 1086803 w 2498885"/>
              <a:gd name="connsiteY91" fmla="*/ 192434 h 1665256"/>
              <a:gd name="connsiteX92" fmla="*/ 1106449 w 2498885"/>
              <a:gd name="connsiteY92" fmla="*/ 140493 h 1665256"/>
              <a:gd name="connsiteX93" fmla="*/ 1028463 w 2498885"/>
              <a:gd name="connsiteY93" fmla="*/ 74414 h 1665256"/>
              <a:gd name="connsiteX94" fmla="*/ 89953 w 2498885"/>
              <a:gd name="connsiteY94" fmla="*/ 74414 h 1665256"/>
              <a:gd name="connsiteX95" fmla="*/ 89953 w 2498885"/>
              <a:gd name="connsiteY95" fmla="*/ 198239 h 1665256"/>
              <a:gd name="connsiteX96" fmla="*/ 204848 w 2498885"/>
              <a:gd name="connsiteY96" fmla="*/ 198239 h 1665256"/>
              <a:gd name="connsiteX97" fmla="*/ 260807 w 2498885"/>
              <a:gd name="connsiteY97" fmla="*/ 181570 h 1665256"/>
              <a:gd name="connsiteX98" fmla="*/ 279857 w 2498885"/>
              <a:gd name="connsiteY98" fmla="*/ 134838 h 1665256"/>
              <a:gd name="connsiteX99" fmla="*/ 202467 w 2498885"/>
              <a:gd name="connsiteY99" fmla="*/ 74414 h 1665256"/>
              <a:gd name="connsiteX100" fmla="*/ 1455302 w 2498885"/>
              <a:gd name="connsiteY100" fmla="*/ 69056 h 1665256"/>
              <a:gd name="connsiteX101" fmla="*/ 1364219 w 2498885"/>
              <a:gd name="connsiteY101" fmla="*/ 107305 h 1665256"/>
              <a:gd name="connsiteX102" fmla="*/ 1332072 w 2498885"/>
              <a:gd name="connsiteY102" fmla="*/ 214014 h 1665256"/>
              <a:gd name="connsiteX103" fmla="*/ 1364963 w 2498885"/>
              <a:gd name="connsiteY103" fmla="*/ 322808 h 1665256"/>
              <a:gd name="connsiteX104" fmla="*/ 1454706 w 2498885"/>
              <a:gd name="connsiteY104" fmla="*/ 362545 h 1665256"/>
              <a:gd name="connsiteX105" fmla="*/ 1545640 w 2498885"/>
              <a:gd name="connsiteY105" fmla="*/ 323849 h 1665256"/>
              <a:gd name="connsiteX106" fmla="*/ 1577639 w 2498885"/>
              <a:gd name="connsiteY106" fmla="*/ 214014 h 1665256"/>
              <a:gd name="connsiteX107" fmla="*/ 1545491 w 2498885"/>
              <a:gd name="connsiteY107" fmla="*/ 107602 h 1665256"/>
              <a:gd name="connsiteX108" fmla="*/ 1455302 w 2498885"/>
              <a:gd name="connsiteY108" fmla="*/ 69056 h 1665256"/>
              <a:gd name="connsiteX109" fmla="*/ 2139911 w 2498885"/>
              <a:gd name="connsiteY109" fmla="*/ 6250 h 1665256"/>
              <a:gd name="connsiteX110" fmla="*/ 2498885 w 2498885"/>
              <a:gd name="connsiteY110" fmla="*/ 6250 h 1665256"/>
              <a:gd name="connsiteX111" fmla="*/ 2498885 w 2498885"/>
              <a:gd name="connsiteY111" fmla="*/ 74116 h 1665256"/>
              <a:gd name="connsiteX112" fmla="*/ 2363153 w 2498885"/>
              <a:gd name="connsiteY112" fmla="*/ 74116 h 1665256"/>
              <a:gd name="connsiteX113" fmla="*/ 2363153 w 2498885"/>
              <a:gd name="connsiteY113" fmla="*/ 425648 h 1665256"/>
              <a:gd name="connsiteX114" fmla="*/ 2275345 w 2498885"/>
              <a:gd name="connsiteY114" fmla="*/ 425648 h 1665256"/>
              <a:gd name="connsiteX115" fmla="*/ 2275345 w 2498885"/>
              <a:gd name="connsiteY115" fmla="*/ 74116 h 1665256"/>
              <a:gd name="connsiteX116" fmla="*/ 2139911 w 2498885"/>
              <a:gd name="connsiteY116" fmla="*/ 74116 h 1665256"/>
              <a:gd name="connsiteX117" fmla="*/ 1735694 w 2498885"/>
              <a:gd name="connsiteY117" fmla="*/ 6250 h 1665256"/>
              <a:gd name="connsiteX118" fmla="*/ 1945244 w 2498885"/>
              <a:gd name="connsiteY118" fmla="*/ 6250 h 1665256"/>
              <a:gd name="connsiteX119" fmla="*/ 2061032 w 2498885"/>
              <a:gd name="connsiteY119" fmla="*/ 38546 h 1665256"/>
              <a:gd name="connsiteX120" fmla="*/ 2101811 w 2498885"/>
              <a:gd name="connsiteY120" fmla="*/ 131266 h 1665256"/>
              <a:gd name="connsiteX121" fmla="*/ 2076808 w 2498885"/>
              <a:gd name="connsiteY121" fmla="*/ 207317 h 1665256"/>
              <a:gd name="connsiteX122" fmla="*/ 2009240 w 2498885"/>
              <a:gd name="connsiteY122" fmla="*/ 249435 h 1665256"/>
              <a:gd name="connsiteX123" fmla="*/ 2122647 w 2498885"/>
              <a:gd name="connsiteY123" fmla="*/ 425648 h 1665256"/>
              <a:gd name="connsiteX124" fmla="*/ 2023825 w 2498885"/>
              <a:gd name="connsiteY124" fmla="*/ 425648 h 1665256"/>
              <a:gd name="connsiteX125" fmla="*/ 1926492 w 2498885"/>
              <a:gd name="connsiteY125" fmla="*/ 266402 h 1665256"/>
              <a:gd name="connsiteX126" fmla="*/ 1823503 w 2498885"/>
              <a:gd name="connsiteY126" fmla="*/ 266402 h 1665256"/>
              <a:gd name="connsiteX127" fmla="*/ 1823503 w 2498885"/>
              <a:gd name="connsiteY127" fmla="*/ 425648 h 1665256"/>
              <a:gd name="connsiteX128" fmla="*/ 1735694 w 2498885"/>
              <a:gd name="connsiteY128" fmla="*/ 425648 h 1665256"/>
              <a:gd name="connsiteX129" fmla="*/ 849869 w 2498885"/>
              <a:gd name="connsiteY129" fmla="*/ 6250 h 1665256"/>
              <a:gd name="connsiteX130" fmla="*/ 1038285 w 2498885"/>
              <a:gd name="connsiteY130" fmla="*/ 6250 h 1665256"/>
              <a:gd name="connsiteX131" fmla="*/ 1154222 w 2498885"/>
              <a:gd name="connsiteY131" fmla="*/ 40927 h 1665256"/>
              <a:gd name="connsiteX132" fmla="*/ 1194852 w 2498885"/>
              <a:gd name="connsiteY132" fmla="*/ 139005 h 1665256"/>
              <a:gd name="connsiteX133" fmla="*/ 1176398 w 2498885"/>
              <a:gd name="connsiteY133" fmla="*/ 211335 h 1665256"/>
              <a:gd name="connsiteX134" fmla="*/ 1123564 w 2498885"/>
              <a:gd name="connsiteY134" fmla="*/ 260598 h 1665256"/>
              <a:gd name="connsiteX135" fmla="*/ 1041857 w 2498885"/>
              <a:gd name="connsiteY135" fmla="*/ 278010 h 1665256"/>
              <a:gd name="connsiteX136" fmla="*/ 937677 w 2498885"/>
              <a:gd name="connsiteY136" fmla="*/ 278010 h 1665256"/>
              <a:gd name="connsiteX137" fmla="*/ 937677 w 2498885"/>
              <a:gd name="connsiteY137" fmla="*/ 425648 h 1665256"/>
              <a:gd name="connsiteX138" fmla="*/ 849869 w 2498885"/>
              <a:gd name="connsiteY138" fmla="*/ 425648 h 1665256"/>
              <a:gd name="connsiteX139" fmla="*/ 440294 w 2498885"/>
              <a:gd name="connsiteY139" fmla="*/ 6250 h 1665256"/>
              <a:gd name="connsiteX140" fmla="*/ 770097 w 2498885"/>
              <a:gd name="connsiteY140" fmla="*/ 6250 h 1665256"/>
              <a:gd name="connsiteX141" fmla="*/ 770097 w 2498885"/>
              <a:gd name="connsiteY141" fmla="*/ 74116 h 1665256"/>
              <a:gd name="connsiteX142" fmla="*/ 528102 w 2498885"/>
              <a:gd name="connsiteY142" fmla="*/ 74116 h 1665256"/>
              <a:gd name="connsiteX143" fmla="*/ 528102 w 2498885"/>
              <a:gd name="connsiteY143" fmla="*/ 179486 h 1665256"/>
              <a:gd name="connsiteX144" fmla="*/ 751940 w 2498885"/>
              <a:gd name="connsiteY144" fmla="*/ 179486 h 1665256"/>
              <a:gd name="connsiteX145" fmla="*/ 751940 w 2498885"/>
              <a:gd name="connsiteY145" fmla="*/ 247352 h 1665256"/>
              <a:gd name="connsiteX146" fmla="*/ 528102 w 2498885"/>
              <a:gd name="connsiteY146" fmla="*/ 247352 h 1665256"/>
              <a:gd name="connsiteX147" fmla="*/ 528102 w 2498885"/>
              <a:gd name="connsiteY147" fmla="*/ 357782 h 1665256"/>
              <a:gd name="connsiteX148" fmla="*/ 782301 w 2498885"/>
              <a:gd name="connsiteY148" fmla="*/ 357782 h 1665256"/>
              <a:gd name="connsiteX149" fmla="*/ 782301 w 2498885"/>
              <a:gd name="connsiteY149" fmla="*/ 425648 h 1665256"/>
              <a:gd name="connsiteX150" fmla="*/ 440294 w 2498885"/>
              <a:gd name="connsiteY150" fmla="*/ 425648 h 1665256"/>
              <a:gd name="connsiteX151" fmla="*/ 2144 w 2498885"/>
              <a:gd name="connsiteY151" fmla="*/ 6250 h 1665256"/>
              <a:gd name="connsiteX152" fmla="*/ 211694 w 2498885"/>
              <a:gd name="connsiteY152" fmla="*/ 6250 h 1665256"/>
              <a:gd name="connsiteX153" fmla="*/ 327482 w 2498885"/>
              <a:gd name="connsiteY153" fmla="*/ 38546 h 1665256"/>
              <a:gd name="connsiteX154" fmla="*/ 368261 w 2498885"/>
              <a:gd name="connsiteY154" fmla="*/ 131266 h 1665256"/>
              <a:gd name="connsiteX155" fmla="*/ 343258 w 2498885"/>
              <a:gd name="connsiteY155" fmla="*/ 207317 h 1665256"/>
              <a:gd name="connsiteX156" fmla="*/ 275690 w 2498885"/>
              <a:gd name="connsiteY156" fmla="*/ 249435 h 1665256"/>
              <a:gd name="connsiteX157" fmla="*/ 389097 w 2498885"/>
              <a:gd name="connsiteY157" fmla="*/ 425648 h 1665256"/>
              <a:gd name="connsiteX158" fmla="*/ 290275 w 2498885"/>
              <a:gd name="connsiteY158" fmla="*/ 425648 h 1665256"/>
              <a:gd name="connsiteX159" fmla="*/ 192942 w 2498885"/>
              <a:gd name="connsiteY159" fmla="*/ 266402 h 1665256"/>
              <a:gd name="connsiteX160" fmla="*/ 89953 w 2498885"/>
              <a:gd name="connsiteY160" fmla="*/ 266402 h 1665256"/>
              <a:gd name="connsiteX161" fmla="*/ 89953 w 2498885"/>
              <a:gd name="connsiteY161" fmla="*/ 425648 h 1665256"/>
              <a:gd name="connsiteX162" fmla="*/ 2144 w 2498885"/>
              <a:gd name="connsiteY162" fmla="*/ 425648 h 1665256"/>
              <a:gd name="connsiteX163" fmla="*/ 1455302 w 2498885"/>
              <a:gd name="connsiteY163" fmla="*/ 0 h 1665256"/>
              <a:gd name="connsiteX164" fmla="*/ 1611125 w 2498885"/>
              <a:gd name="connsiteY164" fmla="*/ 57150 h 1665256"/>
              <a:gd name="connsiteX165" fmla="*/ 1667233 w 2498885"/>
              <a:gd name="connsiteY165" fmla="*/ 214014 h 1665256"/>
              <a:gd name="connsiteX166" fmla="*/ 1641337 w 2498885"/>
              <a:gd name="connsiteY166" fmla="*/ 329207 h 1665256"/>
              <a:gd name="connsiteX167" fmla="*/ 1567221 w 2498885"/>
              <a:gd name="connsiteY167" fmla="*/ 405258 h 1665256"/>
              <a:gd name="connsiteX168" fmla="*/ 1454706 w 2498885"/>
              <a:gd name="connsiteY168" fmla="*/ 431601 h 1665256"/>
              <a:gd name="connsiteX169" fmla="*/ 1299776 w 2498885"/>
              <a:gd name="connsiteY169" fmla="*/ 373409 h 1665256"/>
              <a:gd name="connsiteX170" fmla="*/ 1243668 w 2498885"/>
              <a:gd name="connsiteY170" fmla="*/ 214014 h 1665256"/>
              <a:gd name="connsiteX171" fmla="*/ 1299627 w 2498885"/>
              <a:gd name="connsiteY171" fmla="*/ 56554 h 1665256"/>
              <a:gd name="connsiteX172" fmla="*/ 1455302 w 2498885"/>
              <a:gd name="connsiteY172" fmla="*/ 0 h 166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2498885" h="1665256">
                <a:moveTo>
                  <a:pt x="2131628" y="1273466"/>
                </a:moveTo>
                <a:cubicBezTo>
                  <a:pt x="2097891" y="1273466"/>
                  <a:pt x="2070864" y="1284259"/>
                  <a:pt x="2050549" y="1305843"/>
                </a:cubicBezTo>
                <a:cubicBezTo>
                  <a:pt x="2030234" y="1327428"/>
                  <a:pt x="2020077" y="1355996"/>
                  <a:pt x="2020077" y="1391547"/>
                </a:cubicBezTo>
                <a:cubicBezTo>
                  <a:pt x="2020077" y="1436168"/>
                  <a:pt x="2030688" y="1473080"/>
                  <a:pt x="2051910" y="1502283"/>
                </a:cubicBezTo>
                <a:cubicBezTo>
                  <a:pt x="2073132" y="1531485"/>
                  <a:pt x="2100974" y="1546087"/>
                  <a:pt x="2135437" y="1546087"/>
                </a:cubicBezTo>
                <a:cubicBezTo>
                  <a:pt x="2169900" y="1546087"/>
                  <a:pt x="2196745" y="1533843"/>
                  <a:pt x="2215972" y="1509356"/>
                </a:cubicBezTo>
                <a:cubicBezTo>
                  <a:pt x="2235198" y="1484870"/>
                  <a:pt x="2244812" y="1451041"/>
                  <a:pt x="2244812" y="1407872"/>
                </a:cubicBezTo>
                <a:cubicBezTo>
                  <a:pt x="2244812" y="1364340"/>
                  <a:pt x="2234745" y="1331056"/>
                  <a:pt x="2214612" y="1308020"/>
                </a:cubicBezTo>
                <a:cubicBezTo>
                  <a:pt x="2194478" y="1284984"/>
                  <a:pt x="2166817" y="1273466"/>
                  <a:pt x="2131628" y="1273466"/>
                </a:cubicBezTo>
                <a:close/>
                <a:moveTo>
                  <a:pt x="891201" y="995948"/>
                </a:moveTo>
                <a:cubicBezTo>
                  <a:pt x="860366" y="995948"/>
                  <a:pt x="837058" y="1004564"/>
                  <a:pt x="821278" y="1021795"/>
                </a:cubicBezTo>
                <a:cubicBezTo>
                  <a:pt x="805497" y="1039027"/>
                  <a:pt x="794251" y="1067141"/>
                  <a:pt x="787540" y="1106139"/>
                </a:cubicBezTo>
                <a:cubicBezTo>
                  <a:pt x="780829" y="1145137"/>
                  <a:pt x="777473" y="1200006"/>
                  <a:pt x="777473" y="1270745"/>
                </a:cubicBezTo>
                <a:cubicBezTo>
                  <a:pt x="777473" y="1340760"/>
                  <a:pt x="781010" y="1395447"/>
                  <a:pt x="788084" y="1434808"/>
                </a:cubicBezTo>
                <a:cubicBezTo>
                  <a:pt x="795158" y="1474168"/>
                  <a:pt x="806404" y="1502373"/>
                  <a:pt x="821822" y="1519423"/>
                </a:cubicBezTo>
                <a:cubicBezTo>
                  <a:pt x="837239" y="1536473"/>
                  <a:pt x="859640" y="1544998"/>
                  <a:pt x="889025" y="1544998"/>
                </a:cubicBezTo>
                <a:cubicBezTo>
                  <a:pt x="918046" y="1544998"/>
                  <a:pt x="940447" y="1536020"/>
                  <a:pt x="956227" y="1518063"/>
                </a:cubicBezTo>
                <a:cubicBezTo>
                  <a:pt x="972008" y="1500106"/>
                  <a:pt x="983435" y="1471356"/>
                  <a:pt x="990509" y="1431815"/>
                </a:cubicBezTo>
                <a:cubicBezTo>
                  <a:pt x="997583" y="1392273"/>
                  <a:pt x="1001120" y="1338583"/>
                  <a:pt x="1001120" y="1270745"/>
                </a:cubicBezTo>
                <a:cubicBezTo>
                  <a:pt x="1001120" y="1200006"/>
                  <a:pt x="997674" y="1145046"/>
                  <a:pt x="990781" y="1105867"/>
                </a:cubicBezTo>
                <a:cubicBezTo>
                  <a:pt x="983889" y="1066688"/>
                  <a:pt x="972824" y="1038573"/>
                  <a:pt x="957588" y="1021523"/>
                </a:cubicBezTo>
                <a:cubicBezTo>
                  <a:pt x="942352" y="1004473"/>
                  <a:pt x="920223" y="995948"/>
                  <a:pt x="891201" y="995948"/>
                </a:cubicBezTo>
                <a:close/>
                <a:moveTo>
                  <a:pt x="1467882" y="887662"/>
                </a:moveTo>
                <a:lnTo>
                  <a:pt x="1612627" y="887662"/>
                </a:lnTo>
                <a:lnTo>
                  <a:pt x="1612627" y="1540645"/>
                </a:lnTo>
                <a:lnTo>
                  <a:pt x="1788389" y="1540645"/>
                </a:lnTo>
                <a:lnTo>
                  <a:pt x="1788389" y="1654373"/>
                </a:lnTo>
                <a:lnTo>
                  <a:pt x="1269811" y="1654373"/>
                </a:lnTo>
                <a:lnTo>
                  <a:pt x="1269811" y="1540645"/>
                </a:lnTo>
                <a:lnTo>
                  <a:pt x="1459720" y="1540645"/>
                </a:lnTo>
                <a:lnTo>
                  <a:pt x="1459720" y="1017714"/>
                </a:lnTo>
                <a:lnTo>
                  <a:pt x="1275796" y="1132530"/>
                </a:lnTo>
                <a:lnTo>
                  <a:pt x="1275796" y="1012273"/>
                </a:lnTo>
                <a:close/>
                <a:moveTo>
                  <a:pt x="2144144" y="876234"/>
                </a:moveTo>
                <a:cubicBezTo>
                  <a:pt x="2209079" y="876234"/>
                  <a:pt x="2260320" y="890564"/>
                  <a:pt x="2297867" y="919222"/>
                </a:cubicBezTo>
                <a:cubicBezTo>
                  <a:pt x="2335413" y="947881"/>
                  <a:pt x="2361986" y="992320"/>
                  <a:pt x="2377585" y="1052540"/>
                </a:cubicBezTo>
                <a:lnTo>
                  <a:pt x="2233385" y="1072674"/>
                </a:lnTo>
                <a:cubicBezTo>
                  <a:pt x="2219599" y="1022249"/>
                  <a:pt x="2188764" y="997036"/>
                  <a:pt x="2140879" y="997036"/>
                </a:cubicBezTo>
                <a:cubicBezTo>
                  <a:pt x="2099886" y="997036"/>
                  <a:pt x="2067690" y="1017533"/>
                  <a:pt x="2044292" y="1058526"/>
                </a:cubicBezTo>
                <a:cubicBezTo>
                  <a:pt x="2020893" y="1099518"/>
                  <a:pt x="2009194" y="1161733"/>
                  <a:pt x="2009194" y="1245170"/>
                </a:cubicBezTo>
                <a:cubicBezTo>
                  <a:pt x="2025518" y="1217963"/>
                  <a:pt x="2048191" y="1197103"/>
                  <a:pt x="2077213" y="1182593"/>
                </a:cubicBezTo>
                <a:cubicBezTo>
                  <a:pt x="2106234" y="1168082"/>
                  <a:pt x="2139065" y="1160826"/>
                  <a:pt x="2175704" y="1160826"/>
                </a:cubicBezTo>
                <a:cubicBezTo>
                  <a:pt x="2244268" y="1160826"/>
                  <a:pt x="2298502" y="1182593"/>
                  <a:pt x="2338406" y="1226125"/>
                </a:cubicBezTo>
                <a:cubicBezTo>
                  <a:pt x="2378310" y="1269657"/>
                  <a:pt x="2398263" y="1328788"/>
                  <a:pt x="2398263" y="1403519"/>
                </a:cubicBezTo>
                <a:cubicBezTo>
                  <a:pt x="2398263" y="1485142"/>
                  <a:pt x="2375409" y="1549170"/>
                  <a:pt x="2329700" y="1595605"/>
                </a:cubicBezTo>
                <a:cubicBezTo>
                  <a:pt x="2283991" y="1642039"/>
                  <a:pt x="2220869" y="1665256"/>
                  <a:pt x="2140335" y="1665256"/>
                </a:cubicBezTo>
                <a:cubicBezTo>
                  <a:pt x="2050005" y="1665256"/>
                  <a:pt x="1980626" y="1633605"/>
                  <a:pt x="1932196" y="1570302"/>
                </a:cubicBezTo>
                <a:cubicBezTo>
                  <a:pt x="1883767" y="1506998"/>
                  <a:pt x="1859552" y="1413132"/>
                  <a:pt x="1859552" y="1288703"/>
                </a:cubicBezTo>
                <a:cubicBezTo>
                  <a:pt x="1859552" y="1151939"/>
                  <a:pt x="1884129" y="1049003"/>
                  <a:pt x="1933284" y="979896"/>
                </a:cubicBezTo>
                <a:cubicBezTo>
                  <a:pt x="1982439" y="910788"/>
                  <a:pt x="2052726" y="876234"/>
                  <a:pt x="2144144" y="876234"/>
                </a:cubicBezTo>
                <a:close/>
                <a:moveTo>
                  <a:pt x="892289" y="876234"/>
                </a:moveTo>
                <a:cubicBezTo>
                  <a:pt x="982982" y="876234"/>
                  <a:pt x="1049368" y="909065"/>
                  <a:pt x="1091450" y="974726"/>
                </a:cubicBezTo>
                <a:cubicBezTo>
                  <a:pt x="1133531" y="1040387"/>
                  <a:pt x="1154571" y="1139060"/>
                  <a:pt x="1154571" y="1270745"/>
                </a:cubicBezTo>
                <a:cubicBezTo>
                  <a:pt x="1154571" y="1400254"/>
                  <a:pt x="1132352" y="1498383"/>
                  <a:pt x="1087913" y="1565132"/>
                </a:cubicBezTo>
                <a:cubicBezTo>
                  <a:pt x="1043473" y="1631882"/>
                  <a:pt x="976815" y="1665256"/>
                  <a:pt x="887936" y="1665256"/>
                </a:cubicBezTo>
                <a:cubicBezTo>
                  <a:pt x="712356" y="1665256"/>
                  <a:pt x="624566" y="1533753"/>
                  <a:pt x="624566" y="1270745"/>
                </a:cubicBezTo>
                <a:cubicBezTo>
                  <a:pt x="624566" y="1178965"/>
                  <a:pt x="634180" y="1104053"/>
                  <a:pt x="653406" y="1046010"/>
                </a:cubicBezTo>
                <a:cubicBezTo>
                  <a:pt x="672633" y="987967"/>
                  <a:pt x="701473" y="945160"/>
                  <a:pt x="739927" y="917590"/>
                </a:cubicBezTo>
                <a:cubicBezTo>
                  <a:pt x="778380" y="890020"/>
                  <a:pt x="829168" y="876234"/>
                  <a:pt x="892289" y="876234"/>
                </a:cubicBezTo>
                <a:close/>
                <a:moveTo>
                  <a:pt x="267723" y="876234"/>
                </a:moveTo>
                <a:cubicBezTo>
                  <a:pt x="350434" y="876234"/>
                  <a:pt x="413919" y="895098"/>
                  <a:pt x="458176" y="932826"/>
                </a:cubicBezTo>
                <a:cubicBezTo>
                  <a:pt x="502434" y="970554"/>
                  <a:pt x="524563" y="1023518"/>
                  <a:pt x="524563" y="1091719"/>
                </a:cubicBezTo>
                <a:cubicBezTo>
                  <a:pt x="524563" y="1127633"/>
                  <a:pt x="517489" y="1160101"/>
                  <a:pt x="503341" y="1189123"/>
                </a:cubicBezTo>
                <a:cubicBezTo>
                  <a:pt x="489193" y="1218144"/>
                  <a:pt x="471055" y="1244898"/>
                  <a:pt x="448926" y="1269385"/>
                </a:cubicBezTo>
                <a:cubicBezTo>
                  <a:pt x="426797" y="1293872"/>
                  <a:pt x="402219" y="1316817"/>
                  <a:pt x="375193" y="1338220"/>
                </a:cubicBezTo>
                <a:cubicBezTo>
                  <a:pt x="348167" y="1359624"/>
                  <a:pt x="321957" y="1380483"/>
                  <a:pt x="296563" y="1400798"/>
                </a:cubicBezTo>
                <a:cubicBezTo>
                  <a:pt x="271169" y="1421113"/>
                  <a:pt x="248043" y="1441609"/>
                  <a:pt x="227184" y="1462287"/>
                </a:cubicBezTo>
                <a:cubicBezTo>
                  <a:pt x="206325" y="1482965"/>
                  <a:pt x="190816" y="1505094"/>
                  <a:pt x="180659" y="1528674"/>
                </a:cubicBezTo>
                <a:lnTo>
                  <a:pt x="536535" y="1528674"/>
                </a:lnTo>
                <a:lnTo>
                  <a:pt x="536535" y="1654373"/>
                </a:lnTo>
                <a:lnTo>
                  <a:pt x="0" y="1654373"/>
                </a:lnTo>
                <a:lnTo>
                  <a:pt x="0" y="1548263"/>
                </a:lnTo>
                <a:cubicBezTo>
                  <a:pt x="19952" y="1504368"/>
                  <a:pt x="48339" y="1461562"/>
                  <a:pt x="85160" y="1419843"/>
                </a:cubicBezTo>
                <a:cubicBezTo>
                  <a:pt x="121981" y="1378125"/>
                  <a:pt x="168325" y="1334593"/>
                  <a:pt x="224191" y="1289247"/>
                </a:cubicBezTo>
                <a:cubicBezTo>
                  <a:pt x="277881" y="1245714"/>
                  <a:pt x="315518" y="1209800"/>
                  <a:pt x="337102" y="1181504"/>
                </a:cubicBezTo>
                <a:cubicBezTo>
                  <a:pt x="358687" y="1153208"/>
                  <a:pt x="369480" y="1125456"/>
                  <a:pt x="369480" y="1098249"/>
                </a:cubicBezTo>
                <a:cubicBezTo>
                  <a:pt x="369480" y="1031499"/>
                  <a:pt x="335923" y="998125"/>
                  <a:pt x="268811" y="998125"/>
                </a:cubicBezTo>
                <a:cubicBezTo>
                  <a:pt x="236162" y="998125"/>
                  <a:pt x="211222" y="1006922"/>
                  <a:pt x="193990" y="1024516"/>
                </a:cubicBezTo>
                <a:cubicBezTo>
                  <a:pt x="176759" y="1042110"/>
                  <a:pt x="165604" y="1068502"/>
                  <a:pt x="160525" y="1103690"/>
                </a:cubicBezTo>
                <a:lnTo>
                  <a:pt x="6530" y="1094984"/>
                </a:lnTo>
                <a:cubicBezTo>
                  <a:pt x="15236" y="1023881"/>
                  <a:pt x="41809" y="969647"/>
                  <a:pt x="86248" y="932282"/>
                </a:cubicBezTo>
                <a:cubicBezTo>
                  <a:pt x="130687" y="894917"/>
                  <a:pt x="191179" y="876234"/>
                  <a:pt x="267723" y="876234"/>
                </a:cubicBezTo>
                <a:close/>
                <a:moveTo>
                  <a:pt x="1823503" y="74414"/>
                </a:moveTo>
                <a:lnTo>
                  <a:pt x="1823503" y="198239"/>
                </a:lnTo>
                <a:lnTo>
                  <a:pt x="1938398" y="198239"/>
                </a:lnTo>
                <a:cubicBezTo>
                  <a:pt x="1963004" y="198239"/>
                  <a:pt x="1981657" y="192682"/>
                  <a:pt x="1994357" y="181570"/>
                </a:cubicBezTo>
                <a:cubicBezTo>
                  <a:pt x="2007057" y="170457"/>
                  <a:pt x="2013407" y="154880"/>
                  <a:pt x="2013407" y="134838"/>
                </a:cubicBezTo>
                <a:cubicBezTo>
                  <a:pt x="2013407" y="94555"/>
                  <a:pt x="1987611" y="74414"/>
                  <a:pt x="1936017" y="74414"/>
                </a:cubicBezTo>
                <a:close/>
                <a:moveTo>
                  <a:pt x="937677" y="74414"/>
                </a:moveTo>
                <a:lnTo>
                  <a:pt x="937677" y="210442"/>
                </a:lnTo>
                <a:lnTo>
                  <a:pt x="1030844" y="210442"/>
                </a:lnTo>
                <a:cubicBezTo>
                  <a:pt x="1055053" y="210442"/>
                  <a:pt x="1073706" y="204440"/>
                  <a:pt x="1086803" y="192434"/>
                </a:cubicBezTo>
                <a:cubicBezTo>
                  <a:pt x="1099900" y="180429"/>
                  <a:pt x="1106449" y="163115"/>
                  <a:pt x="1106449" y="140493"/>
                </a:cubicBezTo>
                <a:cubicBezTo>
                  <a:pt x="1106449" y="96440"/>
                  <a:pt x="1080453" y="74414"/>
                  <a:pt x="1028463" y="74414"/>
                </a:cubicBezTo>
                <a:close/>
                <a:moveTo>
                  <a:pt x="89953" y="74414"/>
                </a:moveTo>
                <a:lnTo>
                  <a:pt x="89953" y="198239"/>
                </a:lnTo>
                <a:lnTo>
                  <a:pt x="204848" y="198239"/>
                </a:lnTo>
                <a:cubicBezTo>
                  <a:pt x="229454" y="198239"/>
                  <a:pt x="248107" y="192682"/>
                  <a:pt x="260807" y="181570"/>
                </a:cubicBezTo>
                <a:cubicBezTo>
                  <a:pt x="273507" y="170457"/>
                  <a:pt x="279857" y="154880"/>
                  <a:pt x="279857" y="134838"/>
                </a:cubicBezTo>
                <a:cubicBezTo>
                  <a:pt x="279857" y="94555"/>
                  <a:pt x="254060" y="74414"/>
                  <a:pt x="202467" y="74414"/>
                </a:cubicBezTo>
                <a:close/>
                <a:moveTo>
                  <a:pt x="1455302" y="69056"/>
                </a:moveTo>
                <a:cubicBezTo>
                  <a:pt x="1416011" y="69056"/>
                  <a:pt x="1385650" y="81805"/>
                  <a:pt x="1364219" y="107305"/>
                </a:cubicBezTo>
                <a:cubicBezTo>
                  <a:pt x="1342788" y="132804"/>
                  <a:pt x="1332072" y="168374"/>
                  <a:pt x="1332072" y="214014"/>
                </a:cubicBezTo>
                <a:cubicBezTo>
                  <a:pt x="1332072" y="260052"/>
                  <a:pt x="1343036" y="296316"/>
                  <a:pt x="1364963" y="322808"/>
                </a:cubicBezTo>
                <a:cubicBezTo>
                  <a:pt x="1386890" y="349299"/>
                  <a:pt x="1416805" y="362545"/>
                  <a:pt x="1454706" y="362545"/>
                </a:cubicBezTo>
                <a:cubicBezTo>
                  <a:pt x="1493997" y="362545"/>
                  <a:pt x="1524308" y="349646"/>
                  <a:pt x="1545640" y="323849"/>
                </a:cubicBezTo>
                <a:cubicBezTo>
                  <a:pt x="1566973" y="298053"/>
                  <a:pt x="1577639" y="261441"/>
                  <a:pt x="1577639" y="214014"/>
                </a:cubicBezTo>
                <a:cubicBezTo>
                  <a:pt x="1577639" y="168771"/>
                  <a:pt x="1566923" y="133300"/>
                  <a:pt x="1545491" y="107602"/>
                </a:cubicBezTo>
                <a:cubicBezTo>
                  <a:pt x="1524060" y="81905"/>
                  <a:pt x="1493997" y="69056"/>
                  <a:pt x="1455302" y="69056"/>
                </a:cubicBezTo>
                <a:close/>
                <a:moveTo>
                  <a:pt x="2139911" y="6250"/>
                </a:moveTo>
                <a:lnTo>
                  <a:pt x="2498885" y="6250"/>
                </a:lnTo>
                <a:lnTo>
                  <a:pt x="2498885" y="74116"/>
                </a:lnTo>
                <a:lnTo>
                  <a:pt x="2363153" y="74116"/>
                </a:lnTo>
                <a:lnTo>
                  <a:pt x="2363153" y="425648"/>
                </a:lnTo>
                <a:lnTo>
                  <a:pt x="2275345" y="425648"/>
                </a:lnTo>
                <a:lnTo>
                  <a:pt x="2275345" y="74116"/>
                </a:lnTo>
                <a:lnTo>
                  <a:pt x="2139911" y="74116"/>
                </a:lnTo>
                <a:close/>
                <a:moveTo>
                  <a:pt x="1735694" y="6250"/>
                </a:moveTo>
                <a:lnTo>
                  <a:pt x="1945244" y="6250"/>
                </a:lnTo>
                <a:cubicBezTo>
                  <a:pt x="1995250" y="6250"/>
                  <a:pt x="2033846" y="17016"/>
                  <a:pt x="2061032" y="38546"/>
                </a:cubicBezTo>
                <a:cubicBezTo>
                  <a:pt x="2088218" y="60077"/>
                  <a:pt x="2101811" y="90983"/>
                  <a:pt x="2101811" y="131266"/>
                </a:cubicBezTo>
                <a:cubicBezTo>
                  <a:pt x="2101811" y="160635"/>
                  <a:pt x="2093477" y="185985"/>
                  <a:pt x="2076808" y="207317"/>
                </a:cubicBezTo>
                <a:cubicBezTo>
                  <a:pt x="2060139" y="228649"/>
                  <a:pt x="2037617" y="242689"/>
                  <a:pt x="2009240" y="249435"/>
                </a:cubicBezTo>
                <a:lnTo>
                  <a:pt x="2122647" y="425648"/>
                </a:lnTo>
                <a:lnTo>
                  <a:pt x="2023825" y="425648"/>
                </a:lnTo>
                <a:lnTo>
                  <a:pt x="1926492" y="266402"/>
                </a:lnTo>
                <a:lnTo>
                  <a:pt x="1823503" y="266402"/>
                </a:lnTo>
                <a:lnTo>
                  <a:pt x="1823503" y="425648"/>
                </a:lnTo>
                <a:lnTo>
                  <a:pt x="1735694" y="425648"/>
                </a:lnTo>
                <a:close/>
                <a:moveTo>
                  <a:pt x="849869" y="6250"/>
                </a:moveTo>
                <a:lnTo>
                  <a:pt x="1038285" y="6250"/>
                </a:lnTo>
                <a:cubicBezTo>
                  <a:pt x="1088490" y="6250"/>
                  <a:pt x="1127136" y="17809"/>
                  <a:pt x="1154222" y="40927"/>
                </a:cubicBezTo>
                <a:cubicBezTo>
                  <a:pt x="1181309" y="64045"/>
                  <a:pt x="1194852" y="96738"/>
                  <a:pt x="1194852" y="139005"/>
                </a:cubicBezTo>
                <a:cubicBezTo>
                  <a:pt x="1194852" y="165992"/>
                  <a:pt x="1188701" y="190103"/>
                  <a:pt x="1176398" y="211335"/>
                </a:cubicBezTo>
                <a:cubicBezTo>
                  <a:pt x="1164095" y="232568"/>
                  <a:pt x="1146483" y="248989"/>
                  <a:pt x="1123564" y="260598"/>
                </a:cubicBezTo>
                <a:cubicBezTo>
                  <a:pt x="1100644" y="272206"/>
                  <a:pt x="1073409" y="278010"/>
                  <a:pt x="1041857" y="278010"/>
                </a:cubicBezTo>
                <a:lnTo>
                  <a:pt x="937677" y="278010"/>
                </a:lnTo>
                <a:lnTo>
                  <a:pt x="937677" y="425648"/>
                </a:lnTo>
                <a:lnTo>
                  <a:pt x="849869" y="425648"/>
                </a:lnTo>
                <a:close/>
                <a:moveTo>
                  <a:pt x="440294" y="6250"/>
                </a:moveTo>
                <a:lnTo>
                  <a:pt x="770097" y="6250"/>
                </a:lnTo>
                <a:lnTo>
                  <a:pt x="770097" y="74116"/>
                </a:lnTo>
                <a:lnTo>
                  <a:pt x="528102" y="74116"/>
                </a:lnTo>
                <a:lnTo>
                  <a:pt x="528102" y="179486"/>
                </a:lnTo>
                <a:lnTo>
                  <a:pt x="751940" y="179486"/>
                </a:lnTo>
                <a:lnTo>
                  <a:pt x="751940" y="247352"/>
                </a:lnTo>
                <a:lnTo>
                  <a:pt x="528102" y="247352"/>
                </a:lnTo>
                <a:lnTo>
                  <a:pt x="528102" y="357782"/>
                </a:lnTo>
                <a:lnTo>
                  <a:pt x="782301" y="357782"/>
                </a:lnTo>
                <a:lnTo>
                  <a:pt x="782301" y="425648"/>
                </a:lnTo>
                <a:lnTo>
                  <a:pt x="440294" y="425648"/>
                </a:lnTo>
                <a:close/>
                <a:moveTo>
                  <a:pt x="2144" y="6250"/>
                </a:moveTo>
                <a:lnTo>
                  <a:pt x="211694" y="6250"/>
                </a:lnTo>
                <a:cubicBezTo>
                  <a:pt x="261700" y="6250"/>
                  <a:pt x="300296" y="17016"/>
                  <a:pt x="327482" y="38546"/>
                </a:cubicBezTo>
                <a:cubicBezTo>
                  <a:pt x="354668" y="60077"/>
                  <a:pt x="368261" y="90983"/>
                  <a:pt x="368261" y="131266"/>
                </a:cubicBezTo>
                <a:cubicBezTo>
                  <a:pt x="368261" y="160635"/>
                  <a:pt x="359927" y="185985"/>
                  <a:pt x="343258" y="207317"/>
                </a:cubicBezTo>
                <a:cubicBezTo>
                  <a:pt x="326589" y="228649"/>
                  <a:pt x="304067" y="242689"/>
                  <a:pt x="275690" y="249435"/>
                </a:cubicBezTo>
                <a:lnTo>
                  <a:pt x="389097" y="425648"/>
                </a:lnTo>
                <a:lnTo>
                  <a:pt x="290275" y="425648"/>
                </a:lnTo>
                <a:lnTo>
                  <a:pt x="192942" y="266402"/>
                </a:lnTo>
                <a:lnTo>
                  <a:pt x="89953" y="266402"/>
                </a:lnTo>
                <a:lnTo>
                  <a:pt x="89953" y="425648"/>
                </a:lnTo>
                <a:lnTo>
                  <a:pt x="2144" y="425648"/>
                </a:lnTo>
                <a:close/>
                <a:moveTo>
                  <a:pt x="1455302" y="0"/>
                </a:moveTo>
                <a:cubicBezTo>
                  <a:pt x="1521778" y="0"/>
                  <a:pt x="1573720" y="19050"/>
                  <a:pt x="1611125" y="57150"/>
                </a:cubicBezTo>
                <a:cubicBezTo>
                  <a:pt x="1648530" y="95250"/>
                  <a:pt x="1667233" y="147538"/>
                  <a:pt x="1667233" y="214014"/>
                </a:cubicBezTo>
                <a:cubicBezTo>
                  <a:pt x="1667233" y="257671"/>
                  <a:pt x="1658601" y="296068"/>
                  <a:pt x="1641337" y="329207"/>
                </a:cubicBezTo>
                <a:cubicBezTo>
                  <a:pt x="1624073" y="362346"/>
                  <a:pt x="1599368" y="387697"/>
                  <a:pt x="1567221" y="405258"/>
                </a:cubicBezTo>
                <a:cubicBezTo>
                  <a:pt x="1535073" y="422820"/>
                  <a:pt x="1497569" y="431601"/>
                  <a:pt x="1454706" y="431601"/>
                </a:cubicBezTo>
                <a:cubicBezTo>
                  <a:pt x="1388825" y="431601"/>
                  <a:pt x="1337182" y="412204"/>
                  <a:pt x="1299776" y="373409"/>
                </a:cubicBezTo>
                <a:cubicBezTo>
                  <a:pt x="1262371" y="334615"/>
                  <a:pt x="1243668" y="281483"/>
                  <a:pt x="1243668" y="214014"/>
                </a:cubicBezTo>
                <a:cubicBezTo>
                  <a:pt x="1243668" y="146744"/>
                  <a:pt x="1262321" y="94257"/>
                  <a:pt x="1299627" y="56554"/>
                </a:cubicBezTo>
                <a:cubicBezTo>
                  <a:pt x="1336934" y="18851"/>
                  <a:pt x="1388825" y="0"/>
                  <a:pt x="14553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719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" y="3170238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" y="5051429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091752" y="3170238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091752" y="5051429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185149" y="3170238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185149" y="5051429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00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459666" y="0"/>
            <a:ext cx="4732337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39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51545" y="1719263"/>
            <a:ext cx="3533775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329115" y="1719263"/>
            <a:ext cx="3533775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106686" y="1719263"/>
            <a:ext cx="3533775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7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10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957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67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10075" y="498475"/>
            <a:ext cx="8781927" cy="58610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967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38225" y="2654304"/>
            <a:ext cx="6391275" cy="36290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130925" y="574675"/>
            <a:ext cx="5022851" cy="3225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518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455863" y="674692"/>
            <a:ext cx="2641600" cy="341788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81127" y="1871667"/>
            <a:ext cx="3133725" cy="42243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91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5335588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335590" y="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335590" y="342900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763002" y="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763002" y="342900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80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89378" y="0"/>
            <a:ext cx="830262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630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596900"/>
            <a:ext cx="2370139" cy="566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369576" y="596900"/>
            <a:ext cx="2370139" cy="566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38021" y="596900"/>
            <a:ext cx="2370139" cy="566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62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14949" y="-19050"/>
            <a:ext cx="6877051" cy="6877050"/>
          </a:xfrm>
          <a:custGeom>
            <a:avLst/>
            <a:gdLst>
              <a:gd name="connsiteX0" fmla="*/ 7391400 w 7391400"/>
              <a:gd name="connsiteY0" fmla="*/ 0 h 7391400"/>
              <a:gd name="connsiteX1" fmla="*/ 7391400 w 7391400"/>
              <a:gd name="connsiteY1" fmla="*/ 7391400 h 7391400"/>
              <a:gd name="connsiteX2" fmla="*/ 0 w 7391400"/>
              <a:gd name="connsiteY2" fmla="*/ 7391400 h 739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1400" h="7391400">
                <a:moveTo>
                  <a:pt x="7391400" y="0"/>
                </a:moveTo>
                <a:lnTo>
                  <a:pt x="7391400" y="7391400"/>
                </a:lnTo>
                <a:lnTo>
                  <a:pt x="0" y="7391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51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251204"/>
            <a:ext cx="12192000" cy="36067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66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" y="3429000"/>
            <a:ext cx="60928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2504" y="0"/>
            <a:ext cx="60928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387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85800" y="1009650"/>
            <a:ext cx="3200400" cy="58483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248651" y="0"/>
            <a:ext cx="3200400" cy="58483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724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7643813" cy="19351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" y="3894138"/>
            <a:ext cx="2271713" cy="29638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915834" y="3894138"/>
            <a:ext cx="2271713" cy="29638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271715" y="1935166"/>
            <a:ext cx="7643812" cy="2987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9920290" y="1"/>
            <a:ext cx="2271713" cy="19351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5798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500965" y="3428659"/>
            <a:ext cx="5161243" cy="5161243"/>
          </a:xfrm>
          <a:custGeom>
            <a:avLst/>
            <a:gdLst>
              <a:gd name="connsiteX0" fmla="*/ 2580622 w 5161243"/>
              <a:gd name="connsiteY0" fmla="*/ 0 h 5161243"/>
              <a:gd name="connsiteX1" fmla="*/ 3985568 w 5161243"/>
              <a:gd name="connsiteY1" fmla="*/ 581948 h 5161243"/>
              <a:gd name="connsiteX2" fmla="*/ 4579296 w 5161243"/>
              <a:gd name="connsiteY2" fmla="*/ 1175676 h 5161243"/>
              <a:gd name="connsiteX3" fmla="*/ 4579296 w 5161243"/>
              <a:gd name="connsiteY3" fmla="*/ 3985568 h 5161243"/>
              <a:gd name="connsiteX4" fmla="*/ 3985568 w 5161243"/>
              <a:gd name="connsiteY4" fmla="*/ 4579296 h 5161243"/>
              <a:gd name="connsiteX5" fmla="*/ 1175676 w 5161243"/>
              <a:gd name="connsiteY5" fmla="*/ 4579296 h 5161243"/>
              <a:gd name="connsiteX6" fmla="*/ 581948 w 5161243"/>
              <a:gd name="connsiteY6" fmla="*/ 3985568 h 5161243"/>
              <a:gd name="connsiteX7" fmla="*/ 581948 w 5161243"/>
              <a:gd name="connsiteY7" fmla="*/ 1175676 h 5161243"/>
              <a:gd name="connsiteX8" fmla="*/ 1175676 w 5161243"/>
              <a:gd name="connsiteY8" fmla="*/ 581948 h 5161243"/>
              <a:gd name="connsiteX9" fmla="*/ 2580622 w 5161243"/>
              <a:gd name="connsiteY9" fmla="*/ 0 h 516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1243" h="5161243">
                <a:moveTo>
                  <a:pt x="2580622" y="0"/>
                </a:moveTo>
                <a:cubicBezTo>
                  <a:pt x="3089113" y="0"/>
                  <a:pt x="3597603" y="193983"/>
                  <a:pt x="3985568" y="581948"/>
                </a:cubicBezTo>
                <a:lnTo>
                  <a:pt x="4579296" y="1175676"/>
                </a:lnTo>
                <a:cubicBezTo>
                  <a:pt x="5355226" y="1951606"/>
                  <a:pt x="5355226" y="3209638"/>
                  <a:pt x="4579296" y="3985568"/>
                </a:cubicBezTo>
                <a:lnTo>
                  <a:pt x="3985568" y="4579296"/>
                </a:lnTo>
                <a:cubicBezTo>
                  <a:pt x="3209638" y="5355226"/>
                  <a:pt x="1951606" y="5355226"/>
                  <a:pt x="1175676" y="4579296"/>
                </a:cubicBezTo>
                <a:lnTo>
                  <a:pt x="581948" y="3985568"/>
                </a:lnTo>
                <a:cubicBezTo>
                  <a:pt x="-193982" y="3209638"/>
                  <a:pt x="-193982" y="1951606"/>
                  <a:pt x="581948" y="1175676"/>
                </a:cubicBezTo>
                <a:lnTo>
                  <a:pt x="1175676" y="581948"/>
                </a:lnTo>
                <a:cubicBezTo>
                  <a:pt x="1563641" y="193983"/>
                  <a:pt x="2072132" y="0"/>
                  <a:pt x="258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470207" y="-1732588"/>
            <a:ext cx="5161243" cy="5161243"/>
          </a:xfrm>
          <a:custGeom>
            <a:avLst/>
            <a:gdLst>
              <a:gd name="connsiteX0" fmla="*/ 2580622 w 5161243"/>
              <a:gd name="connsiteY0" fmla="*/ 0 h 5161243"/>
              <a:gd name="connsiteX1" fmla="*/ 3985568 w 5161243"/>
              <a:gd name="connsiteY1" fmla="*/ 581948 h 5161243"/>
              <a:gd name="connsiteX2" fmla="*/ 4579296 w 5161243"/>
              <a:gd name="connsiteY2" fmla="*/ 1175676 h 5161243"/>
              <a:gd name="connsiteX3" fmla="*/ 4579296 w 5161243"/>
              <a:gd name="connsiteY3" fmla="*/ 3985568 h 5161243"/>
              <a:gd name="connsiteX4" fmla="*/ 3985568 w 5161243"/>
              <a:gd name="connsiteY4" fmla="*/ 4579296 h 5161243"/>
              <a:gd name="connsiteX5" fmla="*/ 1175676 w 5161243"/>
              <a:gd name="connsiteY5" fmla="*/ 4579296 h 5161243"/>
              <a:gd name="connsiteX6" fmla="*/ 581948 w 5161243"/>
              <a:gd name="connsiteY6" fmla="*/ 3985568 h 5161243"/>
              <a:gd name="connsiteX7" fmla="*/ 581948 w 5161243"/>
              <a:gd name="connsiteY7" fmla="*/ 1175676 h 5161243"/>
              <a:gd name="connsiteX8" fmla="*/ 1175676 w 5161243"/>
              <a:gd name="connsiteY8" fmla="*/ 581948 h 5161243"/>
              <a:gd name="connsiteX9" fmla="*/ 2580622 w 5161243"/>
              <a:gd name="connsiteY9" fmla="*/ 0 h 516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1243" h="5161243">
                <a:moveTo>
                  <a:pt x="2580622" y="0"/>
                </a:moveTo>
                <a:cubicBezTo>
                  <a:pt x="3089113" y="0"/>
                  <a:pt x="3597603" y="193983"/>
                  <a:pt x="3985568" y="581948"/>
                </a:cubicBezTo>
                <a:lnTo>
                  <a:pt x="4579296" y="1175676"/>
                </a:lnTo>
                <a:cubicBezTo>
                  <a:pt x="5355226" y="1951606"/>
                  <a:pt x="5355226" y="3209638"/>
                  <a:pt x="4579296" y="3985568"/>
                </a:cubicBezTo>
                <a:lnTo>
                  <a:pt x="3985568" y="4579296"/>
                </a:lnTo>
                <a:cubicBezTo>
                  <a:pt x="3209638" y="5355226"/>
                  <a:pt x="1951606" y="5355226"/>
                  <a:pt x="1175676" y="4579296"/>
                </a:cubicBezTo>
                <a:lnTo>
                  <a:pt x="581948" y="3985568"/>
                </a:lnTo>
                <a:cubicBezTo>
                  <a:pt x="-193982" y="3209638"/>
                  <a:pt x="-193982" y="1951606"/>
                  <a:pt x="581948" y="1175676"/>
                </a:cubicBezTo>
                <a:lnTo>
                  <a:pt x="1175676" y="581948"/>
                </a:lnTo>
                <a:cubicBezTo>
                  <a:pt x="1563641" y="193983"/>
                  <a:pt x="2072132" y="0"/>
                  <a:pt x="258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627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0676" y="4"/>
            <a:ext cx="8061325" cy="21447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" y="2357441"/>
            <a:ext cx="3932239" cy="2143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260071" y="2357441"/>
            <a:ext cx="3932239" cy="2143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129575" y="4714879"/>
            <a:ext cx="3932239" cy="2143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07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94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48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600576" y="1875359"/>
            <a:ext cx="2990851" cy="4031957"/>
          </a:xfrm>
          <a:prstGeom prst="roundRect">
            <a:avLst>
              <a:gd name="adj" fmla="val 1623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4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12192000 w 12192000"/>
              <a:gd name="connsiteY1" fmla="*/ 5233271 h 6858000"/>
              <a:gd name="connsiteX2" fmla="*/ 0 w 12192000"/>
              <a:gd name="connsiteY2" fmla="*/ 6858000 h 6858000"/>
              <a:gd name="connsiteX3" fmla="*/ 0 w 12192000"/>
              <a:gd name="connsiteY3" fmla="*/ 16247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12192000" y="5233271"/>
                </a:lnTo>
                <a:lnTo>
                  <a:pt x="0" y="6858000"/>
                </a:lnTo>
                <a:lnTo>
                  <a:pt x="0" y="16247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14332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77937" y="4"/>
            <a:ext cx="3687763" cy="156686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77937" y="5291141"/>
            <a:ext cx="3687763" cy="15668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74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23659" y="1556657"/>
            <a:ext cx="3744687" cy="3744686"/>
          </a:xfrm>
          <a:custGeom>
            <a:avLst/>
            <a:gdLst>
              <a:gd name="connsiteX0" fmla="*/ 1872343 w 3744686"/>
              <a:gd name="connsiteY0" fmla="*/ 0 h 3744686"/>
              <a:gd name="connsiteX1" fmla="*/ 3744686 w 3744686"/>
              <a:gd name="connsiteY1" fmla="*/ 0 h 3744686"/>
              <a:gd name="connsiteX2" fmla="*/ 3744686 w 3744686"/>
              <a:gd name="connsiteY2" fmla="*/ 1872343 h 3744686"/>
              <a:gd name="connsiteX3" fmla="*/ 1872343 w 3744686"/>
              <a:gd name="connsiteY3" fmla="*/ 3744686 h 3744686"/>
              <a:gd name="connsiteX4" fmla="*/ 0 w 3744686"/>
              <a:gd name="connsiteY4" fmla="*/ 1872343 h 3744686"/>
              <a:gd name="connsiteX5" fmla="*/ 1872343 w 3744686"/>
              <a:gd name="connsiteY5" fmla="*/ 0 h 374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4686" h="3744686">
                <a:moveTo>
                  <a:pt x="1872343" y="0"/>
                </a:moveTo>
                <a:lnTo>
                  <a:pt x="3744686" y="0"/>
                </a:lnTo>
                <a:lnTo>
                  <a:pt x="3744686" y="1872343"/>
                </a:lnTo>
                <a:cubicBezTo>
                  <a:pt x="3744686" y="2906409"/>
                  <a:pt x="2906409" y="3744686"/>
                  <a:pt x="1872343" y="3744686"/>
                </a:cubicBezTo>
                <a:cubicBezTo>
                  <a:pt x="838277" y="3744686"/>
                  <a:pt x="0" y="2906409"/>
                  <a:pt x="0" y="1872343"/>
                </a:cubicBezTo>
                <a:cubicBezTo>
                  <a:pt x="0" y="838277"/>
                  <a:pt x="838277" y="0"/>
                  <a:pt x="18723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73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193736" y="4698124"/>
            <a:ext cx="5984805" cy="1623848"/>
          </a:xfrm>
          <a:custGeom>
            <a:avLst/>
            <a:gdLst>
              <a:gd name="connsiteX0" fmla="*/ 34166 w 5984805"/>
              <a:gd name="connsiteY0" fmla="*/ 0 h 1623848"/>
              <a:gd name="connsiteX1" fmla="*/ 5950639 w 5984805"/>
              <a:gd name="connsiteY1" fmla="*/ 0 h 1623848"/>
              <a:gd name="connsiteX2" fmla="*/ 5984805 w 5984805"/>
              <a:gd name="connsiteY2" fmla="*/ 34166 h 1623848"/>
              <a:gd name="connsiteX3" fmla="*/ 5984805 w 5984805"/>
              <a:gd name="connsiteY3" fmla="*/ 1589682 h 1623848"/>
              <a:gd name="connsiteX4" fmla="*/ 5950639 w 5984805"/>
              <a:gd name="connsiteY4" fmla="*/ 1623848 h 1623848"/>
              <a:gd name="connsiteX5" fmla="*/ 34166 w 5984805"/>
              <a:gd name="connsiteY5" fmla="*/ 1623848 h 1623848"/>
              <a:gd name="connsiteX6" fmla="*/ 0 w 5984805"/>
              <a:gd name="connsiteY6" fmla="*/ 1589682 h 1623848"/>
              <a:gd name="connsiteX7" fmla="*/ 0 w 5984805"/>
              <a:gd name="connsiteY7" fmla="*/ 34166 h 1623848"/>
              <a:gd name="connsiteX8" fmla="*/ 34166 w 5984805"/>
              <a:gd name="connsiteY8" fmla="*/ 0 h 162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84805" h="1623848">
                <a:moveTo>
                  <a:pt x="34166" y="0"/>
                </a:moveTo>
                <a:lnTo>
                  <a:pt x="5950639" y="0"/>
                </a:lnTo>
                <a:cubicBezTo>
                  <a:pt x="5969508" y="0"/>
                  <a:pt x="5984805" y="15297"/>
                  <a:pt x="5984805" y="34166"/>
                </a:cubicBezTo>
                <a:lnTo>
                  <a:pt x="5984805" y="1589682"/>
                </a:lnTo>
                <a:cubicBezTo>
                  <a:pt x="5984805" y="1608551"/>
                  <a:pt x="5969508" y="1623848"/>
                  <a:pt x="5950639" y="1623848"/>
                </a:cubicBezTo>
                <a:lnTo>
                  <a:pt x="34166" y="1623848"/>
                </a:lnTo>
                <a:cubicBezTo>
                  <a:pt x="15297" y="1623848"/>
                  <a:pt x="0" y="1608551"/>
                  <a:pt x="0" y="1589682"/>
                </a:cubicBezTo>
                <a:lnTo>
                  <a:pt x="0" y="34166"/>
                </a:lnTo>
                <a:cubicBezTo>
                  <a:pt x="0" y="15297"/>
                  <a:pt x="15297" y="0"/>
                  <a:pt x="341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370595" y="1537688"/>
            <a:ext cx="925124" cy="925124"/>
          </a:xfrm>
          <a:custGeom>
            <a:avLst/>
            <a:gdLst>
              <a:gd name="connsiteX0" fmla="*/ 462562 w 925124"/>
              <a:gd name="connsiteY0" fmla="*/ 0 h 925124"/>
              <a:gd name="connsiteX1" fmla="*/ 663606 w 925124"/>
              <a:gd name="connsiteY1" fmla="*/ 83275 h 925124"/>
              <a:gd name="connsiteX2" fmla="*/ 841849 w 925124"/>
              <a:gd name="connsiteY2" fmla="*/ 261518 h 925124"/>
              <a:gd name="connsiteX3" fmla="*/ 841849 w 925124"/>
              <a:gd name="connsiteY3" fmla="*/ 663606 h 925124"/>
              <a:gd name="connsiteX4" fmla="*/ 663606 w 925124"/>
              <a:gd name="connsiteY4" fmla="*/ 841849 h 925124"/>
              <a:gd name="connsiteX5" fmla="*/ 261518 w 925124"/>
              <a:gd name="connsiteY5" fmla="*/ 841849 h 925124"/>
              <a:gd name="connsiteX6" fmla="*/ 83275 w 925124"/>
              <a:gd name="connsiteY6" fmla="*/ 663606 h 925124"/>
              <a:gd name="connsiteX7" fmla="*/ 83275 w 925124"/>
              <a:gd name="connsiteY7" fmla="*/ 261518 h 925124"/>
              <a:gd name="connsiteX8" fmla="*/ 261518 w 925124"/>
              <a:gd name="connsiteY8" fmla="*/ 83275 h 925124"/>
              <a:gd name="connsiteX9" fmla="*/ 462562 w 925124"/>
              <a:gd name="connsiteY9" fmla="*/ 0 h 92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124" h="925124">
                <a:moveTo>
                  <a:pt x="462562" y="0"/>
                </a:moveTo>
                <a:cubicBezTo>
                  <a:pt x="535326" y="0"/>
                  <a:pt x="608090" y="27758"/>
                  <a:pt x="663606" y="83275"/>
                </a:cubicBezTo>
                <a:lnTo>
                  <a:pt x="841849" y="261518"/>
                </a:lnTo>
                <a:cubicBezTo>
                  <a:pt x="952883" y="372552"/>
                  <a:pt x="952883" y="552573"/>
                  <a:pt x="841849" y="663606"/>
                </a:cubicBezTo>
                <a:lnTo>
                  <a:pt x="663606" y="841849"/>
                </a:lnTo>
                <a:cubicBezTo>
                  <a:pt x="552573" y="952883"/>
                  <a:pt x="372552" y="952883"/>
                  <a:pt x="261518" y="841849"/>
                </a:cubicBezTo>
                <a:lnTo>
                  <a:pt x="83275" y="663606"/>
                </a:lnTo>
                <a:cubicBezTo>
                  <a:pt x="-27758" y="552573"/>
                  <a:pt x="-27758" y="372552"/>
                  <a:pt x="83275" y="261518"/>
                </a:cubicBezTo>
                <a:lnTo>
                  <a:pt x="261518" y="83275"/>
                </a:lnTo>
                <a:cubicBezTo>
                  <a:pt x="317035" y="27758"/>
                  <a:pt x="389799" y="0"/>
                  <a:pt x="462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7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1309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473700" y="3962400"/>
            <a:ext cx="1244600" cy="124460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09686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293001" y="1788510"/>
            <a:ext cx="2578201" cy="195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207002" y="1788510"/>
            <a:ext cx="1453812" cy="195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750170" y="1788510"/>
            <a:ext cx="1453812" cy="9363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750170" y="2811597"/>
            <a:ext cx="1453812" cy="9363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333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370595" y="4395188"/>
            <a:ext cx="925124" cy="925124"/>
          </a:xfrm>
          <a:custGeom>
            <a:avLst/>
            <a:gdLst>
              <a:gd name="connsiteX0" fmla="*/ 462562 w 925124"/>
              <a:gd name="connsiteY0" fmla="*/ 0 h 925124"/>
              <a:gd name="connsiteX1" fmla="*/ 663606 w 925124"/>
              <a:gd name="connsiteY1" fmla="*/ 83275 h 925124"/>
              <a:gd name="connsiteX2" fmla="*/ 841849 w 925124"/>
              <a:gd name="connsiteY2" fmla="*/ 261518 h 925124"/>
              <a:gd name="connsiteX3" fmla="*/ 841849 w 925124"/>
              <a:gd name="connsiteY3" fmla="*/ 663606 h 925124"/>
              <a:gd name="connsiteX4" fmla="*/ 663606 w 925124"/>
              <a:gd name="connsiteY4" fmla="*/ 841849 h 925124"/>
              <a:gd name="connsiteX5" fmla="*/ 261518 w 925124"/>
              <a:gd name="connsiteY5" fmla="*/ 841849 h 925124"/>
              <a:gd name="connsiteX6" fmla="*/ 83275 w 925124"/>
              <a:gd name="connsiteY6" fmla="*/ 663606 h 925124"/>
              <a:gd name="connsiteX7" fmla="*/ 83275 w 925124"/>
              <a:gd name="connsiteY7" fmla="*/ 261518 h 925124"/>
              <a:gd name="connsiteX8" fmla="*/ 261518 w 925124"/>
              <a:gd name="connsiteY8" fmla="*/ 83275 h 925124"/>
              <a:gd name="connsiteX9" fmla="*/ 462562 w 925124"/>
              <a:gd name="connsiteY9" fmla="*/ 0 h 92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124" h="925124">
                <a:moveTo>
                  <a:pt x="462562" y="0"/>
                </a:moveTo>
                <a:cubicBezTo>
                  <a:pt x="535326" y="0"/>
                  <a:pt x="608090" y="27758"/>
                  <a:pt x="663606" y="83275"/>
                </a:cubicBezTo>
                <a:lnTo>
                  <a:pt x="841849" y="261518"/>
                </a:lnTo>
                <a:cubicBezTo>
                  <a:pt x="952883" y="372552"/>
                  <a:pt x="952883" y="552573"/>
                  <a:pt x="841849" y="663606"/>
                </a:cubicBezTo>
                <a:lnTo>
                  <a:pt x="663606" y="841849"/>
                </a:lnTo>
                <a:cubicBezTo>
                  <a:pt x="552573" y="952883"/>
                  <a:pt x="372552" y="952883"/>
                  <a:pt x="261518" y="841849"/>
                </a:cubicBezTo>
                <a:lnTo>
                  <a:pt x="83275" y="663606"/>
                </a:lnTo>
                <a:cubicBezTo>
                  <a:pt x="-27758" y="552573"/>
                  <a:pt x="-27758" y="372552"/>
                  <a:pt x="83275" y="261518"/>
                </a:cubicBezTo>
                <a:lnTo>
                  <a:pt x="261518" y="83275"/>
                </a:lnTo>
                <a:cubicBezTo>
                  <a:pt x="317035" y="27758"/>
                  <a:pt x="389799" y="0"/>
                  <a:pt x="462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7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87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738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995" y="3484183"/>
            <a:ext cx="2616200" cy="33750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896131" y="4"/>
            <a:ext cx="2616200" cy="33750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3000" y="1741491"/>
            <a:ext cx="2616200" cy="3375025"/>
          </a:xfrm>
          <a:prstGeom prst="rect">
            <a:avLst/>
          </a:prstGeom>
          <a:effectLst>
            <a:outerShdw blurRad="254000" algn="ctr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683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3099606" y="-3322234"/>
            <a:ext cx="15141163" cy="15808765"/>
          </a:xfrm>
          <a:custGeom>
            <a:avLst/>
            <a:gdLst>
              <a:gd name="connsiteX0" fmla="*/ 15141162 w 15141162"/>
              <a:gd name="connsiteY0" fmla="*/ 0 h 15808765"/>
              <a:gd name="connsiteX1" fmla="*/ 12283297 w 15141162"/>
              <a:gd name="connsiteY1" fmla="*/ 15808765 h 15808765"/>
              <a:gd name="connsiteX2" fmla="*/ 0 w 15141162"/>
              <a:gd name="connsiteY2" fmla="*/ 5369323 h 158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1162" h="15808765">
                <a:moveTo>
                  <a:pt x="15141162" y="0"/>
                </a:moveTo>
                <a:lnTo>
                  <a:pt x="12283297" y="15808765"/>
                </a:lnTo>
                <a:lnTo>
                  <a:pt x="0" y="5369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1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571663 w 12192000"/>
              <a:gd name="connsiteY1" fmla="*/ 0 h 6858000"/>
              <a:gd name="connsiteX2" fmla="*/ 12192000 w 12192000"/>
              <a:gd name="connsiteY2" fmla="*/ 6858000 h 6858000"/>
              <a:gd name="connsiteX3" fmla="*/ 5620337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571663" y="0"/>
                </a:lnTo>
                <a:lnTo>
                  <a:pt x="12192000" y="6858000"/>
                </a:lnTo>
                <a:lnTo>
                  <a:pt x="5620337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53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64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794000"/>
            <a:ext cx="4064000" cy="406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28000" y="2794000"/>
            <a:ext cx="4064000" cy="406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064000" y="2794000"/>
            <a:ext cx="4064000" cy="406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07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501" y="1282700"/>
            <a:ext cx="7365069" cy="5523802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 rot="17902550">
            <a:off x="2334519" y="1785222"/>
            <a:ext cx="1975764" cy="3968975"/>
          </a:xfrm>
          <a:custGeom>
            <a:avLst/>
            <a:gdLst>
              <a:gd name="connsiteX0" fmla="*/ 0 w 1800225"/>
              <a:gd name="connsiteY0" fmla="*/ 0 h 3233735"/>
              <a:gd name="connsiteX1" fmla="*/ 1800225 w 1800225"/>
              <a:gd name="connsiteY1" fmla="*/ 0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800225"/>
              <a:gd name="connsiteY0" fmla="*/ 0 h 3233735"/>
              <a:gd name="connsiteX1" fmla="*/ 1677590 w 1800225"/>
              <a:gd name="connsiteY1" fmla="*/ 542574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946210"/>
              <a:gd name="connsiteY0" fmla="*/ 0 h 3968975"/>
              <a:gd name="connsiteX1" fmla="*/ 1677590 w 1946210"/>
              <a:gd name="connsiteY1" fmla="*/ 542574 h 3968975"/>
              <a:gd name="connsiteX2" fmla="*/ 1946210 w 1946210"/>
              <a:gd name="connsiteY2" fmla="*/ 3968975 h 3968975"/>
              <a:gd name="connsiteX3" fmla="*/ 0 w 1946210"/>
              <a:gd name="connsiteY3" fmla="*/ 3233735 h 3968975"/>
              <a:gd name="connsiteX4" fmla="*/ 0 w 1946210"/>
              <a:gd name="connsiteY4" fmla="*/ 0 h 3968975"/>
              <a:gd name="connsiteX0" fmla="*/ 29554 w 1975764"/>
              <a:gd name="connsiteY0" fmla="*/ 0 h 3968975"/>
              <a:gd name="connsiteX1" fmla="*/ 1707144 w 1975764"/>
              <a:gd name="connsiteY1" fmla="*/ 542574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764" h="3968975">
                <a:moveTo>
                  <a:pt x="29554" y="0"/>
                </a:moveTo>
                <a:lnTo>
                  <a:pt x="1707144" y="542574"/>
                </a:lnTo>
                <a:lnTo>
                  <a:pt x="1975764" y="3968975"/>
                </a:lnTo>
                <a:lnTo>
                  <a:pt x="0" y="3916564"/>
                </a:lnTo>
                <a:lnTo>
                  <a:pt x="29554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 rot="17902550">
            <a:off x="2274558" y="1454111"/>
            <a:ext cx="2027244" cy="4105633"/>
          </a:xfrm>
          <a:custGeom>
            <a:avLst/>
            <a:gdLst>
              <a:gd name="connsiteX0" fmla="*/ 0 w 1800225"/>
              <a:gd name="connsiteY0" fmla="*/ 0 h 3233735"/>
              <a:gd name="connsiteX1" fmla="*/ 1800225 w 1800225"/>
              <a:gd name="connsiteY1" fmla="*/ 0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800225"/>
              <a:gd name="connsiteY0" fmla="*/ 0 h 3233735"/>
              <a:gd name="connsiteX1" fmla="*/ 1677590 w 1800225"/>
              <a:gd name="connsiteY1" fmla="*/ 542574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946210"/>
              <a:gd name="connsiteY0" fmla="*/ 0 h 3968975"/>
              <a:gd name="connsiteX1" fmla="*/ 1677590 w 1946210"/>
              <a:gd name="connsiteY1" fmla="*/ 542574 h 3968975"/>
              <a:gd name="connsiteX2" fmla="*/ 1946210 w 1946210"/>
              <a:gd name="connsiteY2" fmla="*/ 3968975 h 3968975"/>
              <a:gd name="connsiteX3" fmla="*/ 0 w 1946210"/>
              <a:gd name="connsiteY3" fmla="*/ 3233735 h 3968975"/>
              <a:gd name="connsiteX4" fmla="*/ 0 w 1946210"/>
              <a:gd name="connsiteY4" fmla="*/ 0 h 3968975"/>
              <a:gd name="connsiteX0" fmla="*/ 29554 w 1975764"/>
              <a:gd name="connsiteY0" fmla="*/ 0 h 3968975"/>
              <a:gd name="connsiteX1" fmla="*/ 1707144 w 1975764"/>
              <a:gd name="connsiteY1" fmla="*/ 542574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1975764"/>
              <a:gd name="connsiteY0" fmla="*/ 0 h 3968975"/>
              <a:gd name="connsiteX1" fmla="*/ 1756653 w 1975764"/>
              <a:gd name="connsiteY1" fmla="*/ 580785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2056798"/>
              <a:gd name="connsiteY0" fmla="*/ 0 h 4105633"/>
              <a:gd name="connsiteX1" fmla="*/ 1756653 w 2056798"/>
              <a:gd name="connsiteY1" fmla="*/ 580785 h 4105633"/>
              <a:gd name="connsiteX2" fmla="*/ 2056798 w 2056798"/>
              <a:gd name="connsiteY2" fmla="*/ 4105633 h 4105633"/>
              <a:gd name="connsiteX3" fmla="*/ 0 w 2056798"/>
              <a:gd name="connsiteY3" fmla="*/ 3916564 h 4105633"/>
              <a:gd name="connsiteX4" fmla="*/ 29554 w 2056798"/>
              <a:gd name="connsiteY4" fmla="*/ 0 h 4105633"/>
              <a:gd name="connsiteX0" fmla="*/ 0 w 2027244"/>
              <a:gd name="connsiteY0" fmla="*/ 0 h 4105633"/>
              <a:gd name="connsiteX1" fmla="*/ 1727099 w 2027244"/>
              <a:gd name="connsiteY1" fmla="*/ 580785 h 4105633"/>
              <a:gd name="connsiteX2" fmla="*/ 2027244 w 2027244"/>
              <a:gd name="connsiteY2" fmla="*/ 4105633 h 4105633"/>
              <a:gd name="connsiteX3" fmla="*/ 2419 w 2027244"/>
              <a:gd name="connsiteY3" fmla="*/ 4029203 h 4105633"/>
              <a:gd name="connsiteX4" fmla="*/ 0 w 2027244"/>
              <a:gd name="connsiteY4" fmla="*/ 0 h 410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244" h="4105633">
                <a:moveTo>
                  <a:pt x="0" y="0"/>
                </a:moveTo>
                <a:lnTo>
                  <a:pt x="1727099" y="580785"/>
                </a:lnTo>
                <a:lnTo>
                  <a:pt x="2027244" y="4105633"/>
                </a:lnTo>
                <a:lnTo>
                  <a:pt x="2419" y="4029203"/>
                </a:lnTo>
                <a:cubicBezTo>
                  <a:pt x="1613" y="2686135"/>
                  <a:pt x="806" y="1343068"/>
                  <a:pt x="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3" y="1462255"/>
            <a:ext cx="4012459" cy="4675818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rot="19854443">
            <a:off x="1691852" y="1838898"/>
            <a:ext cx="2032789" cy="3359876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789" h="3359876">
                <a:moveTo>
                  <a:pt x="0" y="0"/>
                </a:moveTo>
                <a:lnTo>
                  <a:pt x="1803277" y="119440"/>
                </a:lnTo>
                <a:lnTo>
                  <a:pt x="2032789" y="3283941"/>
                </a:lnTo>
                <a:lnTo>
                  <a:pt x="19065" y="335987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 rot="19854443">
            <a:off x="1863807" y="1397985"/>
            <a:ext cx="2194088" cy="3537077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  <a:gd name="connsiteX0" fmla="*/ 0 w 2194088"/>
              <a:gd name="connsiteY0" fmla="*/ 0 h 3493594"/>
              <a:gd name="connsiteX1" fmla="*/ 1803277 w 2194088"/>
              <a:gd name="connsiteY1" fmla="*/ 119440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493594"/>
              <a:gd name="connsiteX1" fmla="*/ 1887449 w 2194088"/>
              <a:gd name="connsiteY1" fmla="*/ 144475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537077"/>
              <a:gd name="connsiteX1" fmla="*/ 1887449 w 2194088"/>
              <a:gd name="connsiteY1" fmla="*/ 144475 h 3537077"/>
              <a:gd name="connsiteX2" fmla="*/ 2194088 w 2194088"/>
              <a:gd name="connsiteY2" fmla="*/ 3493594 h 3537077"/>
              <a:gd name="connsiteX3" fmla="*/ 73068 w 2194088"/>
              <a:gd name="connsiteY3" fmla="*/ 3537077 h 3537077"/>
              <a:gd name="connsiteX4" fmla="*/ 0 w 2194088"/>
              <a:gd name="connsiteY4" fmla="*/ 0 h 353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088" h="3537077">
                <a:moveTo>
                  <a:pt x="0" y="0"/>
                </a:moveTo>
                <a:lnTo>
                  <a:pt x="1887449" y="144475"/>
                </a:lnTo>
                <a:lnTo>
                  <a:pt x="2194088" y="3493594"/>
                </a:lnTo>
                <a:lnTo>
                  <a:pt x="73068" y="3537077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 rot="19854443">
            <a:off x="2077880" y="717518"/>
            <a:ext cx="2426573" cy="3861848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  <a:gd name="connsiteX0" fmla="*/ 0 w 2194088"/>
              <a:gd name="connsiteY0" fmla="*/ 0 h 3493594"/>
              <a:gd name="connsiteX1" fmla="*/ 1803277 w 2194088"/>
              <a:gd name="connsiteY1" fmla="*/ 119440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493594"/>
              <a:gd name="connsiteX1" fmla="*/ 1887449 w 2194088"/>
              <a:gd name="connsiteY1" fmla="*/ 144475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537077"/>
              <a:gd name="connsiteX1" fmla="*/ 1887449 w 2194088"/>
              <a:gd name="connsiteY1" fmla="*/ 144475 h 3537077"/>
              <a:gd name="connsiteX2" fmla="*/ 2194088 w 2194088"/>
              <a:gd name="connsiteY2" fmla="*/ 3493594 h 3537077"/>
              <a:gd name="connsiteX3" fmla="*/ 73068 w 2194088"/>
              <a:gd name="connsiteY3" fmla="*/ 3537077 h 3537077"/>
              <a:gd name="connsiteX4" fmla="*/ 0 w 2194088"/>
              <a:gd name="connsiteY4" fmla="*/ 0 h 3537077"/>
              <a:gd name="connsiteX0" fmla="*/ 0 w 2426573"/>
              <a:gd name="connsiteY0" fmla="*/ 0 h 3781008"/>
              <a:gd name="connsiteX1" fmla="*/ 1887449 w 2426573"/>
              <a:gd name="connsiteY1" fmla="*/ 144475 h 3781008"/>
              <a:gd name="connsiteX2" fmla="*/ 2426573 w 2426573"/>
              <a:gd name="connsiteY2" fmla="*/ 3781008 h 3781008"/>
              <a:gd name="connsiteX3" fmla="*/ 73068 w 2426573"/>
              <a:gd name="connsiteY3" fmla="*/ 3537077 h 3781008"/>
              <a:gd name="connsiteX4" fmla="*/ 0 w 2426573"/>
              <a:gd name="connsiteY4" fmla="*/ 0 h 3781008"/>
              <a:gd name="connsiteX0" fmla="*/ 0 w 2426573"/>
              <a:gd name="connsiteY0" fmla="*/ 0 h 3861848"/>
              <a:gd name="connsiteX1" fmla="*/ 1887449 w 2426573"/>
              <a:gd name="connsiteY1" fmla="*/ 144475 h 3861848"/>
              <a:gd name="connsiteX2" fmla="*/ 2426573 w 2426573"/>
              <a:gd name="connsiteY2" fmla="*/ 3781008 h 3861848"/>
              <a:gd name="connsiteX3" fmla="*/ 137613 w 2426573"/>
              <a:gd name="connsiteY3" fmla="*/ 3861848 h 3861848"/>
              <a:gd name="connsiteX4" fmla="*/ 0 w 2426573"/>
              <a:gd name="connsiteY4" fmla="*/ 0 h 3861848"/>
              <a:gd name="connsiteX0" fmla="*/ 0 w 2426573"/>
              <a:gd name="connsiteY0" fmla="*/ 0 h 3861848"/>
              <a:gd name="connsiteX1" fmla="*/ 2026662 w 2426573"/>
              <a:gd name="connsiteY1" fmla="*/ 178335 h 3861848"/>
              <a:gd name="connsiteX2" fmla="*/ 2426573 w 2426573"/>
              <a:gd name="connsiteY2" fmla="*/ 3781008 h 3861848"/>
              <a:gd name="connsiteX3" fmla="*/ 137613 w 2426573"/>
              <a:gd name="connsiteY3" fmla="*/ 3861848 h 3861848"/>
              <a:gd name="connsiteX4" fmla="*/ 0 w 2426573"/>
              <a:gd name="connsiteY4" fmla="*/ 0 h 386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573" h="3861848">
                <a:moveTo>
                  <a:pt x="0" y="0"/>
                </a:moveTo>
                <a:lnTo>
                  <a:pt x="2026662" y="178335"/>
                </a:lnTo>
                <a:lnTo>
                  <a:pt x="2426573" y="3781008"/>
                </a:lnTo>
                <a:lnTo>
                  <a:pt x="137613" y="3861848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93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29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532258">
            <a:off x="7205913" y="2174583"/>
            <a:ext cx="1121163" cy="1931112"/>
          </a:xfrm>
          <a:custGeom>
            <a:avLst/>
            <a:gdLst>
              <a:gd name="connsiteX0" fmla="*/ 0 w 838200"/>
              <a:gd name="connsiteY0" fmla="*/ 0 h 1866900"/>
              <a:gd name="connsiteX1" fmla="*/ 838200 w 838200"/>
              <a:gd name="connsiteY1" fmla="*/ 0 h 1866900"/>
              <a:gd name="connsiteX2" fmla="*/ 838200 w 838200"/>
              <a:gd name="connsiteY2" fmla="*/ 1866900 h 1866900"/>
              <a:gd name="connsiteX3" fmla="*/ 0 w 838200"/>
              <a:gd name="connsiteY3" fmla="*/ 1866900 h 1866900"/>
              <a:gd name="connsiteX4" fmla="*/ 0 w 838200"/>
              <a:gd name="connsiteY4" fmla="*/ 0 h 1866900"/>
              <a:gd name="connsiteX0" fmla="*/ 0 w 985404"/>
              <a:gd name="connsiteY0" fmla="*/ 75996 h 1942896"/>
              <a:gd name="connsiteX1" fmla="*/ 985404 w 985404"/>
              <a:gd name="connsiteY1" fmla="*/ 0 h 1942896"/>
              <a:gd name="connsiteX2" fmla="*/ 838200 w 985404"/>
              <a:gd name="connsiteY2" fmla="*/ 1942896 h 1942896"/>
              <a:gd name="connsiteX3" fmla="*/ 0 w 985404"/>
              <a:gd name="connsiteY3" fmla="*/ 1942896 h 1942896"/>
              <a:gd name="connsiteX4" fmla="*/ 0 w 985404"/>
              <a:gd name="connsiteY4" fmla="*/ 75996 h 1942896"/>
              <a:gd name="connsiteX0" fmla="*/ 0 w 991334"/>
              <a:gd name="connsiteY0" fmla="*/ 75996 h 1942896"/>
              <a:gd name="connsiteX1" fmla="*/ 985404 w 991334"/>
              <a:gd name="connsiteY1" fmla="*/ 0 h 1942896"/>
              <a:gd name="connsiteX2" fmla="*/ 991334 w 991334"/>
              <a:gd name="connsiteY2" fmla="*/ 1874007 h 1942896"/>
              <a:gd name="connsiteX3" fmla="*/ 0 w 991334"/>
              <a:gd name="connsiteY3" fmla="*/ 1942896 h 1942896"/>
              <a:gd name="connsiteX4" fmla="*/ 0 w 991334"/>
              <a:gd name="connsiteY4" fmla="*/ 75996 h 1942896"/>
              <a:gd name="connsiteX0" fmla="*/ 106260 w 1097594"/>
              <a:gd name="connsiteY0" fmla="*/ 75996 h 1920921"/>
              <a:gd name="connsiteX1" fmla="*/ 1091664 w 1097594"/>
              <a:gd name="connsiteY1" fmla="*/ 0 h 1920921"/>
              <a:gd name="connsiteX2" fmla="*/ 1097594 w 1097594"/>
              <a:gd name="connsiteY2" fmla="*/ 1874007 h 1920921"/>
              <a:gd name="connsiteX3" fmla="*/ 0 w 1097594"/>
              <a:gd name="connsiteY3" fmla="*/ 1920921 h 1920921"/>
              <a:gd name="connsiteX4" fmla="*/ 106260 w 1097594"/>
              <a:gd name="connsiteY4" fmla="*/ 75996 h 1920921"/>
              <a:gd name="connsiteX0" fmla="*/ 0 w 1111628"/>
              <a:gd name="connsiteY0" fmla="*/ 149399 h 1920921"/>
              <a:gd name="connsiteX1" fmla="*/ 1105698 w 1111628"/>
              <a:gd name="connsiteY1" fmla="*/ 0 h 1920921"/>
              <a:gd name="connsiteX2" fmla="*/ 1111628 w 1111628"/>
              <a:gd name="connsiteY2" fmla="*/ 1874007 h 1920921"/>
              <a:gd name="connsiteX3" fmla="*/ 14034 w 1111628"/>
              <a:gd name="connsiteY3" fmla="*/ 1920921 h 1920921"/>
              <a:gd name="connsiteX4" fmla="*/ 0 w 1111628"/>
              <a:gd name="connsiteY4" fmla="*/ 149399 h 1920921"/>
              <a:gd name="connsiteX0" fmla="*/ 0 w 1117537"/>
              <a:gd name="connsiteY0" fmla="*/ 157632 h 1929154"/>
              <a:gd name="connsiteX1" fmla="*/ 1117267 w 1117537"/>
              <a:gd name="connsiteY1" fmla="*/ 0 h 1929154"/>
              <a:gd name="connsiteX2" fmla="*/ 1111628 w 1117537"/>
              <a:gd name="connsiteY2" fmla="*/ 1882240 h 1929154"/>
              <a:gd name="connsiteX3" fmla="*/ 14034 w 1117537"/>
              <a:gd name="connsiteY3" fmla="*/ 1929154 h 1929154"/>
              <a:gd name="connsiteX4" fmla="*/ 0 w 1117537"/>
              <a:gd name="connsiteY4" fmla="*/ 157632 h 1929154"/>
              <a:gd name="connsiteX0" fmla="*/ 0 w 1109105"/>
              <a:gd name="connsiteY0" fmla="*/ 149889 h 1929154"/>
              <a:gd name="connsiteX1" fmla="*/ 1108835 w 1109105"/>
              <a:gd name="connsiteY1" fmla="*/ 0 h 1929154"/>
              <a:gd name="connsiteX2" fmla="*/ 1103196 w 1109105"/>
              <a:gd name="connsiteY2" fmla="*/ 1882240 h 1929154"/>
              <a:gd name="connsiteX3" fmla="*/ 5602 w 1109105"/>
              <a:gd name="connsiteY3" fmla="*/ 1929154 h 1929154"/>
              <a:gd name="connsiteX4" fmla="*/ 0 w 1109105"/>
              <a:gd name="connsiteY4" fmla="*/ 149889 h 1929154"/>
              <a:gd name="connsiteX0" fmla="*/ 0 w 1121163"/>
              <a:gd name="connsiteY0" fmla="*/ 154984 h 1929154"/>
              <a:gd name="connsiteX1" fmla="*/ 1120893 w 1121163"/>
              <a:gd name="connsiteY1" fmla="*/ 0 h 1929154"/>
              <a:gd name="connsiteX2" fmla="*/ 1115254 w 1121163"/>
              <a:gd name="connsiteY2" fmla="*/ 1882240 h 1929154"/>
              <a:gd name="connsiteX3" fmla="*/ 17660 w 1121163"/>
              <a:gd name="connsiteY3" fmla="*/ 1929154 h 1929154"/>
              <a:gd name="connsiteX4" fmla="*/ 0 w 1121163"/>
              <a:gd name="connsiteY4" fmla="*/ 154984 h 1929154"/>
              <a:gd name="connsiteX0" fmla="*/ 0 w 1121163"/>
              <a:gd name="connsiteY0" fmla="*/ 154984 h 1931112"/>
              <a:gd name="connsiteX1" fmla="*/ 1120893 w 1121163"/>
              <a:gd name="connsiteY1" fmla="*/ 0 h 1931112"/>
              <a:gd name="connsiteX2" fmla="*/ 1115254 w 1121163"/>
              <a:gd name="connsiteY2" fmla="*/ 1882240 h 1931112"/>
              <a:gd name="connsiteX3" fmla="*/ 5111 w 1121163"/>
              <a:gd name="connsiteY3" fmla="*/ 1931112 h 1931112"/>
              <a:gd name="connsiteX4" fmla="*/ 0 w 1121163"/>
              <a:gd name="connsiteY4" fmla="*/ 154984 h 19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163" h="1931112">
                <a:moveTo>
                  <a:pt x="0" y="154984"/>
                </a:moveTo>
                <a:lnTo>
                  <a:pt x="1120893" y="0"/>
                </a:lnTo>
                <a:cubicBezTo>
                  <a:pt x="1122870" y="624669"/>
                  <a:pt x="1113277" y="1257571"/>
                  <a:pt x="1115254" y="1882240"/>
                </a:cubicBezTo>
                <a:lnTo>
                  <a:pt x="5111" y="1931112"/>
                </a:lnTo>
                <a:cubicBezTo>
                  <a:pt x="3244" y="1338024"/>
                  <a:pt x="1867" y="748072"/>
                  <a:pt x="0" y="154984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184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73637" y="1450978"/>
            <a:ext cx="2239963" cy="39608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4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79361" y="1812925"/>
            <a:ext cx="2632075" cy="3532188"/>
          </a:xfrm>
          <a:prstGeom prst="roundRect">
            <a:avLst>
              <a:gd name="adj" fmla="val 985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183945" y="1812925"/>
            <a:ext cx="2632075" cy="3532188"/>
          </a:xfrm>
          <a:prstGeom prst="roundRect">
            <a:avLst>
              <a:gd name="adj" fmla="val 985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374777" y="1812925"/>
            <a:ext cx="2632075" cy="3532188"/>
          </a:xfrm>
          <a:prstGeom prst="roundRect">
            <a:avLst>
              <a:gd name="adj" fmla="val 985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1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  <p:bldP spid="7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81351" y="0"/>
            <a:ext cx="35052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88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308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9623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281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85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5310188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10188" y="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739190" y="3429000"/>
            <a:ext cx="34528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01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34972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2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9101" y="342900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257549" y="59055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6001" y="342900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934449" y="59055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45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569277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824541" y="4822829"/>
            <a:ext cx="2035175" cy="2035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989889" y="4822829"/>
            <a:ext cx="2035175" cy="2035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0155237" y="4822829"/>
            <a:ext cx="2035175" cy="2035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89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595101" y="6437622"/>
            <a:ext cx="62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>
                    <a:lumMod val="75000"/>
                  </a:schemeClr>
                </a:solidFill>
                <a:latin typeface="Aller Light" panose="0200050300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1200" b="0" i="0" dirty="0">
              <a:solidFill>
                <a:schemeClr val="bg1">
                  <a:lumMod val="75000"/>
                </a:schemeClr>
              </a:solidFill>
              <a:latin typeface="Aller Light" panose="0200050300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47485" y="6453011"/>
            <a:ext cx="1337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ller Light" panose="0200050300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www.website.com</a:t>
            </a:r>
            <a:endParaRPr lang="id-ID" sz="1200" dirty="0">
              <a:solidFill>
                <a:schemeClr val="bg1">
                  <a:lumMod val="75000"/>
                </a:schemeClr>
              </a:solidFill>
              <a:latin typeface="Aller Light" panose="0200050300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2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alf Frame 13"/>
          <p:cNvSpPr/>
          <p:nvPr/>
        </p:nvSpPr>
        <p:spPr>
          <a:xfrm>
            <a:off x="236027" y="24342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flipH="1" flipV="1">
            <a:off x="11052693" y="571129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2887" y="2839925"/>
            <a:ext cx="9046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5">
                    <a:lumMod val="75000"/>
                  </a:schemeClr>
                </a:solidFill>
                <a:latin typeface="Aller" panose="02000503030000020004" pitchFamily="2" charset="0"/>
              </a:rPr>
              <a:t>Increasing Your Value</a:t>
            </a:r>
            <a:endParaRPr lang="id-ID" sz="8000" dirty="0">
              <a:solidFill>
                <a:schemeClr val="accent5">
                  <a:lumMod val="75000"/>
                </a:schemeClr>
              </a:solidFill>
              <a:latin typeface="Aller" panose="0200050303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82952" y="2496399"/>
            <a:ext cx="622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ller" panose="02000503030000020004" pitchFamily="2" charset="0"/>
              </a:rPr>
              <a:t>What Makes a Good Developer?</a:t>
            </a:r>
            <a:endParaRPr lang="id-ID" sz="3600" dirty="0">
              <a:solidFill>
                <a:schemeClr val="accent5">
                  <a:lumMod val="75000"/>
                </a:schemeClr>
              </a:solidFill>
              <a:latin typeface="Aller" panose="0200050303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C23991-D3FB-43A6-8844-8A872D0F687D}"/>
              </a:ext>
            </a:extLst>
          </p:cNvPr>
          <p:cNvGrpSpPr/>
          <p:nvPr/>
        </p:nvGrpSpPr>
        <p:grpSpPr>
          <a:xfrm>
            <a:off x="3444812" y="4096747"/>
            <a:ext cx="5302407" cy="523219"/>
            <a:chOff x="4199812" y="4048049"/>
            <a:chExt cx="3792383" cy="199855"/>
          </a:xfrm>
        </p:grpSpPr>
        <p:sp>
          <p:nvSpPr>
            <p:cNvPr id="9" name="TextBox 8"/>
            <p:cNvSpPr txBox="1"/>
            <p:nvPr/>
          </p:nvSpPr>
          <p:spPr>
            <a:xfrm>
              <a:off x="5046119" y="4048049"/>
              <a:ext cx="2099789" cy="1998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Aller Light" panose="02000503000000020004" pitchFamily="2" charset="0"/>
                </a:rPr>
                <a:t>In a Polyglot World</a:t>
              </a:r>
              <a:endParaRPr lang="id-ID" sz="2800" dirty="0">
                <a:solidFill>
                  <a:schemeClr val="accent5">
                    <a:lumMod val="75000"/>
                  </a:schemeClr>
                </a:solidFill>
                <a:latin typeface="Aller Light" panose="02000503000000020004" pitchFamily="2" charset="0"/>
              </a:endParaRPr>
            </a:p>
          </p:txBody>
        </p:sp>
        <p:grpSp>
          <p:nvGrpSpPr>
            <p:cNvPr id="1027" name="Group 1026"/>
            <p:cNvGrpSpPr/>
            <p:nvPr/>
          </p:nvGrpSpPr>
          <p:grpSpPr>
            <a:xfrm>
              <a:off x="4199812" y="4117195"/>
              <a:ext cx="3792383" cy="0"/>
              <a:chOff x="4199809" y="4117195"/>
              <a:chExt cx="3792382" cy="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199809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7360128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11" descr="DEL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52" y="5599787"/>
            <a:ext cx="3933151" cy="93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609600" y="5476877"/>
            <a:ext cx="6604000" cy="1181833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Eric Lynn</a:t>
            </a:r>
          </a:p>
          <a:p>
            <a:r>
              <a:rPr lang="en-US" dirty="0"/>
              <a:t>DeltaPoint Solutions</a:t>
            </a:r>
          </a:p>
          <a:p>
            <a:r>
              <a:rPr lang="en-US" dirty="0"/>
              <a:t>@deltapoint</a:t>
            </a:r>
          </a:p>
        </p:txBody>
      </p:sp>
    </p:spTree>
    <p:extLst>
      <p:ext uri="{BB962C8B-B14F-4D97-AF65-F5344CB8AC3E}">
        <p14:creationId xmlns:p14="http://schemas.microsoft.com/office/powerpoint/2010/main" val="1469635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DBA14F8-57D9-4AAA-BB02-C82E58BF20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8" r="9138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0" y="0"/>
            <a:ext cx="3889829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/>
          <p:cNvSpPr txBox="1"/>
          <p:nvPr/>
        </p:nvSpPr>
        <p:spPr>
          <a:xfrm>
            <a:off x="2" y="3105835"/>
            <a:ext cx="388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428721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5">
                  <a:alpha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2859752" y="2967336"/>
            <a:ext cx="6312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What is a Consultant?</a:t>
            </a:r>
            <a:endParaRPr lang="id-ID" sz="54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6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5">
                  <a:alpha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451511" y="2938790"/>
            <a:ext cx="4187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The unfortunate cost of brute force success</a:t>
            </a:r>
            <a:endParaRPr lang="id-ID" sz="36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CC515D7A-C857-4849-BDDF-ECAE59C7FFCB}"/>
              </a:ext>
            </a:extLst>
          </p:cNvPr>
          <p:cNvSpPr txBox="1">
            <a:spLocks/>
          </p:cNvSpPr>
          <p:nvPr/>
        </p:nvSpPr>
        <p:spPr>
          <a:xfrm>
            <a:off x="319531" y="442544"/>
            <a:ext cx="5675471" cy="547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To break through the salary plateau, you must make the jump from...</a:t>
            </a:r>
            <a:endParaRPr lang="id-ID" sz="32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EB99F-39E5-4991-A701-5E0C9BAF5320}"/>
              </a:ext>
            </a:extLst>
          </p:cNvPr>
          <p:cNvSpPr txBox="1"/>
          <p:nvPr/>
        </p:nvSpPr>
        <p:spPr>
          <a:xfrm>
            <a:off x="6773035" y="2938790"/>
            <a:ext cx="5226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The indispensable catalyst 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of breakthrough 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success</a:t>
            </a:r>
            <a:endParaRPr lang="id-ID" sz="36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F8E1F2-3A79-473F-80A8-A2B8DCCF3E52}"/>
              </a:ext>
            </a:extLst>
          </p:cNvPr>
          <p:cNvGrpSpPr/>
          <p:nvPr/>
        </p:nvGrpSpPr>
        <p:grpSpPr>
          <a:xfrm>
            <a:off x="5791071" y="2990740"/>
            <a:ext cx="789955" cy="876525"/>
            <a:chOff x="5791068" y="2990737"/>
            <a:chExt cx="789955" cy="876525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10385793-1C86-44DE-BAA6-E7881E374679}"/>
                </a:ext>
              </a:extLst>
            </p:cNvPr>
            <p:cNvSpPr/>
            <p:nvPr/>
          </p:nvSpPr>
          <p:spPr>
            <a:xfrm rot="5400000">
              <a:off x="5747783" y="3034022"/>
              <a:ext cx="876525" cy="78995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Placeholder 70">
              <a:extLst>
                <a:ext uri="{FF2B5EF4-FFF2-40B4-BE49-F238E27FC236}">
                  <a16:creationId xmlns:a16="http://schemas.microsoft.com/office/drawing/2014/main" id="{60CF4D63-B7D1-4AC4-9401-9D474EEA5D6D}"/>
                </a:ext>
              </a:extLst>
            </p:cNvPr>
            <p:cNvSpPr txBox="1">
              <a:spLocks/>
            </p:cNvSpPr>
            <p:nvPr/>
          </p:nvSpPr>
          <p:spPr>
            <a:xfrm>
              <a:off x="5791068" y="3212797"/>
              <a:ext cx="539394" cy="54771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4"/>
                  </a:solidFill>
                </a:rPr>
                <a:t>To</a:t>
              </a:r>
              <a:endParaRPr lang="id-ID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19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2272045-5FDD-4DAE-B09F-696AE4DBD9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3" b="28753"/>
          <a:stretch>
            <a:fillRect/>
          </a:stretch>
        </p:blipFill>
        <p:spPr/>
      </p:pic>
      <p:sp>
        <p:nvSpPr>
          <p:cNvPr id="25" name="Rectangle 24"/>
          <p:cNvSpPr/>
          <p:nvPr/>
        </p:nvSpPr>
        <p:spPr>
          <a:xfrm>
            <a:off x="0" y="4"/>
            <a:ext cx="12192000" cy="3497263"/>
          </a:xfrm>
          <a:prstGeom prst="rect">
            <a:avLst/>
          </a:prstGeom>
          <a:solidFill>
            <a:schemeClr val="tx1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: Rounded Corners 3"/>
          <p:cNvSpPr>
            <a:spLocks noChangeAspect="1"/>
          </p:cNvSpPr>
          <p:nvPr/>
        </p:nvSpPr>
        <p:spPr>
          <a:xfrm>
            <a:off x="850107" y="2230437"/>
            <a:ext cx="2533651" cy="2533651"/>
          </a:xfrm>
          <a:prstGeom prst="roundRect">
            <a:avLst>
              <a:gd name="adj" fmla="val 16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: Rounded Corners 4"/>
          <p:cNvSpPr/>
          <p:nvPr/>
        </p:nvSpPr>
        <p:spPr>
          <a:xfrm>
            <a:off x="3500895" y="2230439"/>
            <a:ext cx="2533651" cy="2533651"/>
          </a:xfrm>
          <a:prstGeom prst="roundRect">
            <a:avLst>
              <a:gd name="adj" fmla="val 16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: Rounded Corners 5"/>
          <p:cNvSpPr/>
          <p:nvPr/>
        </p:nvSpPr>
        <p:spPr>
          <a:xfrm>
            <a:off x="6155533" y="2230439"/>
            <a:ext cx="2533651" cy="2533651"/>
          </a:xfrm>
          <a:prstGeom prst="roundRect">
            <a:avLst>
              <a:gd name="adj" fmla="val 16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: Rounded Corners 6"/>
          <p:cNvSpPr/>
          <p:nvPr/>
        </p:nvSpPr>
        <p:spPr>
          <a:xfrm>
            <a:off x="8808245" y="2230439"/>
            <a:ext cx="2533651" cy="2533651"/>
          </a:xfrm>
          <a:prstGeom prst="roundRect">
            <a:avLst>
              <a:gd name="adj" fmla="val 16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288236" y="6105815"/>
            <a:ext cx="11688416" cy="741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2000" i="1" dirty="0">
                <a:latin typeface="+mj-lt"/>
                <a:cs typeface="Calibri"/>
              </a:rPr>
              <a:t>Unless you are </a:t>
            </a:r>
            <a:r>
              <a:rPr lang="en-US" sz="2000" b="1" i="1" dirty="0">
                <a:cs typeface="Calibri"/>
              </a:rPr>
              <a:t>influenced by my uniqueness</a:t>
            </a:r>
            <a:r>
              <a:rPr lang="en-US" sz="2000" i="1" dirty="0">
                <a:latin typeface="+mj-lt"/>
                <a:cs typeface="Calibri"/>
              </a:rPr>
              <a:t>, I’m </a:t>
            </a:r>
            <a:r>
              <a:rPr lang="en-US" sz="2000" i="1" u="sng" dirty="0">
                <a:latin typeface="+mj-lt"/>
                <a:cs typeface="Calibri"/>
              </a:rPr>
              <a:t>not</a:t>
            </a:r>
            <a:r>
              <a:rPr lang="en-US" sz="2000" i="1" dirty="0">
                <a:latin typeface="+mj-lt"/>
                <a:cs typeface="Calibri"/>
              </a:rPr>
              <a:t> going to be </a:t>
            </a:r>
            <a:r>
              <a:rPr lang="en-US" sz="2000" b="1" i="1" dirty="0">
                <a:cs typeface="Calibri"/>
              </a:rPr>
              <a:t>influenced by your advice.     </a:t>
            </a:r>
            <a:r>
              <a:rPr lang="en-US" sz="2000" dirty="0">
                <a:latin typeface="+mj-lt"/>
                <a:cs typeface="Calibri"/>
              </a:rPr>
              <a:t>- Stephen Covey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64096" y="3351910"/>
            <a:ext cx="22959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Calibri"/>
              </a:rPr>
              <a:t>Don’t just bring deep experience but also…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/>
            </a:endParaRPr>
          </a:p>
          <a:p>
            <a:pPr algn="ctr"/>
            <a:r>
              <a:rPr lang="en-US" sz="2000" b="1" dirty="0">
                <a:cs typeface="Calibri"/>
              </a:rPr>
              <a:t>Bring broad awareness to the table</a:t>
            </a:r>
            <a:endParaRPr lang="id-ID" sz="2000" b="1" dirty="0"/>
          </a:p>
        </p:txBody>
      </p:sp>
      <p:sp>
        <p:nvSpPr>
          <p:cNvPr id="22" name="Rectangle 21"/>
          <p:cNvSpPr/>
          <p:nvPr/>
        </p:nvSpPr>
        <p:spPr>
          <a:xfrm>
            <a:off x="3614884" y="3351912"/>
            <a:ext cx="22959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Calibri"/>
              </a:rPr>
              <a:t>Don’t just ask for requirements, but…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/>
            </a:endParaRPr>
          </a:p>
          <a:p>
            <a:pPr algn="ctr"/>
            <a:r>
              <a:rPr lang="en-US" sz="2000" b="1" dirty="0">
                <a:cs typeface="Calibri"/>
              </a:rPr>
              <a:t>Listen to understand unique needs and constraints</a:t>
            </a:r>
            <a:endParaRPr lang="id-ID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6269520" y="3351913"/>
            <a:ext cx="22959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Don’t just identify workable designs, but…</a:t>
            </a:r>
          </a:p>
          <a:p>
            <a:pPr algn="ctr"/>
            <a:endParaRPr lang="en-US" sz="2000" dirty="0">
              <a:latin typeface="+mj-lt"/>
            </a:endParaRPr>
          </a:p>
          <a:p>
            <a:pPr algn="ctr"/>
            <a:r>
              <a:rPr lang="en-US" sz="2000" b="1" dirty="0"/>
              <a:t>Craft creative solutions</a:t>
            </a:r>
            <a:endParaRPr lang="id-ID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8922234" y="3351913"/>
            <a:ext cx="22959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  <a:cs typeface="Calibri"/>
              </a:rPr>
              <a:t>Don’t just propose a project and a plan, but…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/>
            </a:endParaRPr>
          </a:p>
          <a:p>
            <a:pPr algn="ctr"/>
            <a:r>
              <a:rPr lang="en-US" sz="2000" b="1" dirty="0">
                <a:cs typeface="Calibri"/>
              </a:rPr>
              <a:t>Tell a story of success</a:t>
            </a:r>
            <a:endParaRPr lang="id-ID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497314" y="778951"/>
            <a:ext cx="5197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What True Consultants Do</a:t>
            </a:r>
            <a:endParaRPr lang="id-ID" sz="3600" b="1" dirty="0">
              <a:solidFill>
                <a:schemeClr val="bg1"/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5938187" y="1495488"/>
            <a:ext cx="315628" cy="45719"/>
          </a:xfrm>
          <a:prstGeom prst="roundRect">
            <a:avLst>
              <a:gd name="adj" fmla="val 93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9" name="Freeform 98">
            <a:extLst>
              <a:ext uri="{FF2B5EF4-FFF2-40B4-BE49-F238E27FC236}">
                <a16:creationId xmlns:a16="http://schemas.microsoft.com/office/drawing/2014/main" id="{FC26A738-491D-4615-AF76-FC7768B4A148}"/>
              </a:ext>
            </a:extLst>
          </p:cNvPr>
          <p:cNvSpPr>
            <a:spLocks noChangeAspect="1"/>
          </p:cNvSpPr>
          <p:nvPr/>
        </p:nvSpPr>
        <p:spPr bwMode="auto">
          <a:xfrm>
            <a:off x="1408984" y="2414616"/>
            <a:ext cx="1188280" cy="914187"/>
          </a:xfrm>
          <a:custGeom>
            <a:avLst/>
            <a:gdLst>
              <a:gd name="T0" fmla="*/ 97 w 117"/>
              <a:gd name="T1" fmla="*/ 66 h 97"/>
              <a:gd name="T2" fmla="*/ 93 w 117"/>
              <a:gd name="T3" fmla="*/ 56 h 97"/>
              <a:gd name="T4" fmla="*/ 100 w 117"/>
              <a:gd name="T5" fmla="*/ 48 h 97"/>
              <a:gd name="T6" fmla="*/ 91 w 117"/>
              <a:gd name="T7" fmla="*/ 53 h 97"/>
              <a:gd name="T8" fmla="*/ 80 w 117"/>
              <a:gd name="T9" fmla="*/ 59 h 97"/>
              <a:gd name="T10" fmla="*/ 77 w 117"/>
              <a:gd name="T11" fmla="*/ 43 h 97"/>
              <a:gd name="T12" fmla="*/ 100 w 117"/>
              <a:gd name="T13" fmla="*/ 34 h 97"/>
              <a:gd name="T14" fmla="*/ 109 w 117"/>
              <a:gd name="T15" fmla="*/ 32 h 97"/>
              <a:gd name="T16" fmla="*/ 100 w 117"/>
              <a:gd name="T17" fmla="*/ 30 h 97"/>
              <a:gd name="T18" fmla="*/ 100 w 117"/>
              <a:gd name="T19" fmla="*/ 19 h 97"/>
              <a:gd name="T20" fmla="*/ 116 w 117"/>
              <a:gd name="T21" fmla="*/ 10 h 97"/>
              <a:gd name="T22" fmla="*/ 96 w 117"/>
              <a:gd name="T23" fmla="*/ 13 h 97"/>
              <a:gd name="T24" fmla="*/ 81 w 117"/>
              <a:gd name="T25" fmla="*/ 33 h 97"/>
              <a:gd name="T26" fmla="*/ 81 w 117"/>
              <a:gd name="T27" fmla="*/ 21 h 97"/>
              <a:gd name="T28" fmla="*/ 72 w 117"/>
              <a:gd name="T29" fmla="*/ 26 h 97"/>
              <a:gd name="T30" fmla="*/ 78 w 117"/>
              <a:gd name="T31" fmla="*/ 37 h 97"/>
              <a:gd name="T32" fmla="*/ 63 w 117"/>
              <a:gd name="T33" fmla="*/ 37 h 97"/>
              <a:gd name="T34" fmla="*/ 66 w 117"/>
              <a:gd name="T35" fmla="*/ 19 h 97"/>
              <a:gd name="T36" fmla="*/ 48 w 117"/>
              <a:gd name="T37" fmla="*/ 10 h 97"/>
              <a:gd name="T38" fmla="*/ 57 w 117"/>
              <a:gd name="T39" fmla="*/ 24 h 97"/>
              <a:gd name="T40" fmla="*/ 54 w 117"/>
              <a:gd name="T41" fmla="*/ 41 h 97"/>
              <a:gd name="T42" fmla="*/ 43 w 117"/>
              <a:gd name="T43" fmla="*/ 32 h 97"/>
              <a:gd name="T44" fmla="*/ 41 w 117"/>
              <a:gd name="T45" fmla="*/ 41 h 97"/>
              <a:gd name="T46" fmla="*/ 52 w 117"/>
              <a:gd name="T47" fmla="*/ 44 h 97"/>
              <a:gd name="T48" fmla="*/ 23 w 117"/>
              <a:gd name="T49" fmla="*/ 51 h 97"/>
              <a:gd name="T50" fmla="*/ 4 w 117"/>
              <a:gd name="T51" fmla="*/ 46 h 97"/>
              <a:gd name="T52" fmla="*/ 20 w 117"/>
              <a:gd name="T53" fmla="*/ 59 h 97"/>
              <a:gd name="T54" fmla="*/ 35 w 117"/>
              <a:gd name="T55" fmla="*/ 54 h 97"/>
              <a:gd name="T56" fmla="*/ 24 w 117"/>
              <a:gd name="T57" fmla="*/ 65 h 97"/>
              <a:gd name="T58" fmla="*/ 34 w 117"/>
              <a:gd name="T59" fmla="*/ 68 h 97"/>
              <a:gd name="T60" fmla="*/ 40 w 117"/>
              <a:gd name="T61" fmla="*/ 54 h 97"/>
              <a:gd name="T62" fmla="*/ 49 w 117"/>
              <a:gd name="T63" fmla="*/ 55 h 97"/>
              <a:gd name="T64" fmla="*/ 57 w 117"/>
              <a:gd name="T65" fmla="*/ 71 h 97"/>
              <a:gd name="T66" fmla="*/ 44 w 117"/>
              <a:gd name="T67" fmla="*/ 68 h 97"/>
              <a:gd name="T68" fmla="*/ 46 w 117"/>
              <a:gd name="T69" fmla="*/ 77 h 97"/>
              <a:gd name="T70" fmla="*/ 56 w 117"/>
              <a:gd name="T71" fmla="*/ 75 h 97"/>
              <a:gd name="T72" fmla="*/ 49 w 117"/>
              <a:gd name="T73" fmla="*/ 81 h 97"/>
              <a:gd name="T74" fmla="*/ 57 w 117"/>
              <a:gd name="T75" fmla="*/ 95 h 97"/>
              <a:gd name="T76" fmla="*/ 58 w 117"/>
              <a:gd name="T77" fmla="*/ 81 h 97"/>
              <a:gd name="T78" fmla="*/ 67 w 117"/>
              <a:gd name="T79" fmla="*/ 69 h 97"/>
              <a:gd name="T80" fmla="*/ 74 w 117"/>
              <a:gd name="T81" fmla="*/ 76 h 97"/>
              <a:gd name="T82" fmla="*/ 81 w 117"/>
              <a:gd name="T83" fmla="*/ 81 h 97"/>
              <a:gd name="T84" fmla="*/ 77 w 117"/>
              <a:gd name="T85" fmla="*/ 73 h 97"/>
              <a:gd name="T86" fmla="*/ 78 w 117"/>
              <a:gd name="T87" fmla="*/ 62 h 97"/>
              <a:gd name="T88" fmla="*/ 96 w 117"/>
              <a:gd name="T89" fmla="*/ 77 h 97"/>
              <a:gd name="T90" fmla="*/ 114 w 117"/>
              <a:gd name="T91" fmla="*/ 6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97">
                <a:moveTo>
                  <a:pt x="101" y="63"/>
                </a:moveTo>
                <a:cubicBezTo>
                  <a:pt x="99" y="64"/>
                  <a:pt x="98" y="65"/>
                  <a:pt x="97" y="66"/>
                </a:cubicBezTo>
                <a:cubicBezTo>
                  <a:pt x="85" y="61"/>
                  <a:pt x="85" y="61"/>
                  <a:pt x="85" y="61"/>
                </a:cubicBezTo>
                <a:cubicBezTo>
                  <a:pt x="93" y="56"/>
                  <a:pt x="93" y="56"/>
                  <a:pt x="93" y="56"/>
                </a:cubicBezTo>
                <a:cubicBezTo>
                  <a:pt x="95" y="58"/>
                  <a:pt x="99" y="58"/>
                  <a:pt x="101" y="56"/>
                </a:cubicBezTo>
                <a:cubicBezTo>
                  <a:pt x="103" y="54"/>
                  <a:pt x="103" y="50"/>
                  <a:pt x="100" y="48"/>
                </a:cubicBezTo>
                <a:cubicBezTo>
                  <a:pt x="98" y="46"/>
                  <a:pt x="95" y="46"/>
                  <a:pt x="93" y="49"/>
                </a:cubicBezTo>
                <a:cubicBezTo>
                  <a:pt x="92" y="50"/>
                  <a:pt x="91" y="51"/>
                  <a:pt x="91" y="53"/>
                </a:cubicBezTo>
                <a:cubicBezTo>
                  <a:pt x="81" y="59"/>
                  <a:pt x="81" y="59"/>
                  <a:pt x="81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1" y="56"/>
                  <a:pt x="81" y="53"/>
                  <a:pt x="81" y="51"/>
                </a:cubicBezTo>
                <a:cubicBezTo>
                  <a:pt x="80" y="48"/>
                  <a:pt x="79" y="45"/>
                  <a:pt x="77" y="43"/>
                </a:cubicBezTo>
                <a:cubicBezTo>
                  <a:pt x="87" y="32"/>
                  <a:pt x="87" y="32"/>
                  <a:pt x="87" y="32"/>
                </a:cubicBezTo>
                <a:cubicBezTo>
                  <a:pt x="100" y="34"/>
                  <a:pt x="100" y="34"/>
                  <a:pt x="100" y="34"/>
                </a:cubicBezTo>
                <a:cubicBezTo>
                  <a:pt x="101" y="36"/>
                  <a:pt x="103" y="37"/>
                  <a:pt x="105" y="37"/>
                </a:cubicBezTo>
                <a:cubicBezTo>
                  <a:pt x="107" y="37"/>
                  <a:pt x="109" y="34"/>
                  <a:pt x="109" y="32"/>
                </a:cubicBezTo>
                <a:cubicBezTo>
                  <a:pt x="108" y="29"/>
                  <a:pt x="106" y="28"/>
                  <a:pt x="104" y="28"/>
                </a:cubicBezTo>
                <a:cubicBezTo>
                  <a:pt x="102" y="28"/>
                  <a:pt x="101" y="29"/>
                  <a:pt x="100" y="30"/>
                </a:cubicBezTo>
                <a:cubicBezTo>
                  <a:pt x="91" y="29"/>
                  <a:pt x="91" y="29"/>
                  <a:pt x="91" y="29"/>
                </a:cubicBezTo>
                <a:cubicBezTo>
                  <a:pt x="100" y="19"/>
                  <a:pt x="100" y="19"/>
                  <a:pt x="100" y="19"/>
                </a:cubicBezTo>
                <a:cubicBezTo>
                  <a:pt x="102" y="21"/>
                  <a:pt x="104" y="22"/>
                  <a:pt x="107" y="21"/>
                </a:cubicBezTo>
                <a:cubicBezTo>
                  <a:pt x="113" y="21"/>
                  <a:pt x="117" y="16"/>
                  <a:pt x="116" y="10"/>
                </a:cubicBezTo>
                <a:cubicBezTo>
                  <a:pt x="115" y="4"/>
                  <a:pt x="110" y="0"/>
                  <a:pt x="104" y="1"/>
                </a:cubicBezTo>
                <a:cubicBezTo>
                  <a:pt x="99" y="2"/>
                  <a:pt x="95" y="7"/>
                  <a:pt x="96" y="13"/>
                </a:cubicBezTo>
                <a:cubicBezTo>
                  <a:pt x="96" y="14"/>
                  <a:pt x="96" y="15"/>
                  <a:pt x="97" y="17"/>
                </a:cubicBezTo>
                <a:cubicBezTo>
                  <a:pt x="81" y="33"/>
                  <a:pt x="81" y="33"/>
                  <a:pt x="81" y="33"/>
                </a:cubicBezTo>
                <a:cubicBezTo>
                  <a:pt x="80" y="28"/>
                  <a:pt x="80" y="28"/>
                  <a:pt x="80" y="28"/>
                </a:cubicBezTo>
                <a:cubicBezTo>
                  <a:pt x="82" y="26"/>
                  <a:pt x="83" y="23"/>
                  <a:pt x="81" y="21"/>
                </a:cubicBezTo>
                <a:cubicBezTo>
                  <a:pt x="80" y="18"/>
                  <a:pt x="77" y="17"/>
                  <a:pt x="74" y="19"/>
                </a:cubicBezTo>
                <a:cubicBezTo>
                  <a:pt x="71" y="20"/>
                  <a:pt x="71" y="24"/>
                  <a:pt x="72" y="26"/>
                </a:cubicBezTo>
                <a:cubicBezTo>
                  <a:pt x="73" y="28"/>
                  <a:pt x="74" y="28"/>
                  <a:pt x="76" y="29"/>
                </a:cubicBezTo>
                <a:cubicBezTo>
                  <a:pt x="78" y="37"/>
                  <a:pt x="78" y="37"/>
                  <a:pt x="78" y="37"/>
                </a:cubicBezTo>
                <a:cubicBezTo>
                  <a:pt x="75" y="40"/>
                  <a:pt x="75" y="40"/>
                  <a:pt x="75" y="40"/>
                </a:cubicBezTo>
                <a:cubicBezTo>
                  <a:pt x="71" y="38"/>
                  <a:pt x="67" y="36"/>
                  <a:pt x="63" y="37"/>
                </a:cubicBezTo>
                <a:cubicBezTo>
                  <a:pt x="60" y="24"/>
                  <a:pt x="60" y="24"/>
                  <a:pt x="60" y="24"/>
                </a:cubicBezTo>
                <a:cubicBezTo>
                  <a:pt x="63" y="23"/>
                  <a:pt x="64" y="21"/>
                  <a:pt x="66" y="19"/>
                </a:cubicBezTo>
                <a:cubicBezTo>
                  <a:pt x="68" y="14"/>
                  <a:pt x="66" y="8"/>
                  <a:pt x="62" y="6"/>
                </a:cubicBezTo>
                <a:cubicBezTo>
                  <a:pt x="57" y="3"/>
                  <a:pt x="51" y="5"/>
                  <a:pt x="48" y="10"/>
                </a:cubicBezTo>
                <a:cubicBezTo>
                  <a:pt x="46" y="15"/>
                  <a:pt x="47" y="21"/>
                  <a:pt x="52" y="23"/>
                </a:cubicBezTo>
                <a:cubicBezTo>
                  <a:pt x="54" y="24"/>
                  <a:pt x="55" y="24"/>
                  <a:pt x="57" y="24"/>
                </a:cubicBezTo>
                <a:cubicBezTo>
                  <a:pt x="60" y="38"/>
                  <a:pt x="60" y="38"/>
                  <a:pt x="60" y="38"/>
                </a:cubicBezTo>
                <a:cubicBezTo>
                  <a:pt x="58" y="38"/>
                  <a:pt x="56" y="39"/>
                  <a:pt x="54" y="41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4"/>
                  <a:pt x="46" y="32"/>
                  <a:pt x="43" y="32"/>
                </a:cubicBezTo>
                <a:cubicBezTo>
                  <a:pt x="41" y="31"/>
                  <a:pt x="38" y="33"/>
                  <a:pt x="38" y="35"/>
                </a:cubicBezTo>
                <a:cubicBezTo>
                  <a:pt x="37" y="38"/>
                  <a:pt x="39" y="40"/>
                  <a:pt x="41" y="41"/>
                </a:cubicBezTo>
                <a:cubicBezTo>
                  <a:pt x="43" y="41"/>
                  <a:pt x="44" y="41"/>
                  <a:pt x="45" y="40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5"/>
                  <a:pt x="50" y="47"/>
                  <a:pt x="49" y="49"/>
                </a:cubicBezTo>
                <a:cubicBezTo>
                  <a:pt x="23" y="51"/>
                  <a:pt x="23" y="51"/>
                  <a:pt x="23" y="51"/>
                </a:cubicBezTo>
                <a:cubicBezTo>
                  <a:pt x="22" y="48"/>
                  <a:pt x="21" y="46"/>
                  <a:pt x="19" y="44"/>
                </a:cubicBezTo>
                <a:cubicBezTo>
                  <a:pt x="14" y="40"/>
                  <a:pt x="7" y="41"/>
                  <a:pt x="4" y="46"/>
                </a:cubicBezTo>
                <a:cubicBezTo>
                  <a:pt x="0" y="50"/>
                  <a:pt x="1" y="57"/>
                  <a:pt x="6" y="61"/>
                </a:cubicBezTo>
                <a:cubicBezTo>
                  <a:pt x="10" y="64"/>
                  <a:pt x="17" y="63"/>
                  <a:pt x="20" y="59"/>
                </a:cubicBezTo>
                <a:cubicBezTo>
                  <a:pt x="21" y="58"/>
                  <a:pt x="22" y="56"/>
                  <a:pt x="22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0" y="61"/>
                  <a:pt x="30" y="61"/>
                  <a:pt x="30" y="61"/>
                </a:cubicBezTo>
                <a:cubicBezTo>
                  <a:pt x="28" y="61"/>
                  <a:pt x="25" y="62"/>
                  <a:pt x="24" y="65"/>
                </a:cubicBezTo>
                <a:cubicBezTo>
                  <a:pt x="23" y="68"/>
                  <a:pt x="24" y="71"/>
                  <a:pt x="27" y="72"/>
                </a:cubicBezTo>
                <a:cubicBezTo>
                  <a:pt x="30" y="73"/>
                  <a:pt x="33" y="71"/>
                  <a:pt x="34" y="68"/>
                </a:cubicBezTo>
                <a:cubicBezTo>
                  <a:pt x="35" y="67"/>
                  <a:pt x="34" y="65"/>
                  <a:pt x="33" y="64"/>
                </a:cubicBezTo>
                <a:cubicBezTo>
                  <a:pt x="40" y="54"/>
                  <a:pt x="40" y="54"/>
                  <a:pt x="40" y="54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4"/>
                  <a:pt x="49" y="54"/>
                  <a:pt x="49" y="55"/>
                </a:cubicBezTo>
                <a:cubicBezTo>
                  <a:pt x="50" y="61"/>
                  <a:pt x="54" y="65"/>
                  <a:pt x="59" y="67"/>
                </a:cubicBezTo>
                <a:cubicBezTo>
                  <a:pt x="57" y="71"/>
                  <a:pt x="57" y="71"/>
                  <a:pt x="57" y="71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68"/>
                  <a:pt x="46" y="67"/>
                  <a:pt x="44" y="68"/>
                </a:cubicBezTo>
                <a:cubicBezTo>
                  <a:pt x="42" y="68"/>
                  <a:pt x="40" y="71"/>
                  <a:pt x="40" y="73"/>
                </a:cubicBezTo>
                <a:cubicBezTo>
                  <a:pt x="41" y="76"/>
                  <a:pt x="43" y="77"/>
                  <a:pt x="46" y="77"/>
                </a:cubicBezTo>
                <a:cubicBezTo>
                  <a:pt x="47" y="77"/>
                  <a:pt x="49" y="76"/>
                  <a:pt x="49" y="74"/>
                </a:cubicBezTo>
                <a:cubicBezTo>
                  <a:pt x="56" y="75"/>
                  <a:pt x="56" y="75"/>
                  <a:pt x="56" y="75"/>
                </a:cubicBezTo>
                <a:cubicBezTo>
                  <a:pt x="54" y="80"/>
                  <a:pt x="54" y="80"/>
                  <a:pt x="54" y="80"/>
                </a:cubicBezTo>
                <a:cubicBezTo>
                  <a:pt x="53" y="80"/>
                  <a:pt x="51" y="80"/>
                  <a:pt x="49" y="81"/>
                </a:cubicBezTo>
                <a:cubicBezTo>
                  <a:pt x="45" y="83"/>
                  <a:pt x="44" y="88"/>
                  <a:pt x="46" y="92"/>
                </a:cubicBezTo>
                <a:cubicBezTo>
                  <a:pt x="48" y="96"/>
                  <a:pt x="53" y="97"/>
                  <a:pt x="57" y="95"/>
                </a:cubicBezTo>
                <a:cubicBezTo>
                  <a:pt x="61" y="93"/>
                  <a:pt x="62" y="88"/>
                  <a:pt x="60" y="84"/>
                </a:cubicBezTo>
                <a:cubicBezTo>
                  <a:pt x="60" y="83"/>
                  <a:pt x="59" y="82"/>
                  <a:pt x="58" y="81"/>
                </a:cubicBezTo>
                <a:cubicBezTo>
                  <a:pt x="62" y="69"/>
                  <a:pt x="62" y="69"/>
                  <a:pt x="62" y="69"/>
                </a:cubicBezTo>
                <a:cubicBezTo>
                  <a:pt x="64" y="69"/>
                  <a:pt x="66" y="69"/>
                  <a:pt x="67" y="69"/>
                </a:cubicBezTo>
                <a:cubicBezTo>
                  <a:pt x="68" y="69"/>
                  <a:pt x="68" y="68"/>
                  <a:pt x="69" y="68"/>
                </a:cubicBezTo>
                <a:cubicBezTo>
                  <a:pt x="74" y="76"/>
                  <a:pt x="74" y="76"/>
                  <a:pt x="74" y="76"/>
                </a:cubicBezTo>
                <a:cubicBezTo>
                  <a:pt x="73" y="78"/>
                  <a:pt x="73" y="80"/>
                  <a:pt x="75" y="82"/>
                </a:cubicBezTo>
                <a:cubicBezTo>
                  <a:pt x="77" y="83"/>
                  <a:pt x="80" y="83"/>
                  <a:pt x="81" y="81"/>
                </a:cubicBezTo>
                <a:cubicBezTo>
                  <a:pt x="83" y="79"/>
                  <a:pt x="83" y="76"/>
                  <a:pt x="81" y="75"/>
                </a:cubicBezTo>
                <a:cubicBezTo>
                  <a:pt x="80" y="74"/>
                  <a:pt x="78" y="73"/>
                  <a:pt x="77" y="73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6"/>
                  <a:pt x="77" y="64"/>
                  <a:pt x="78" y="62"/>
                </a:cubicBezTo>
                <a:cubicBezTo>
                  <a:pt x="95" y="69"/>
                  <a:pt x="95" y="69"/>
                  <a:pt x="95" y="69"/>
                </a:cubicBezTo>
                <a:cubicBezTo>
                  <a:pt x="95" y="72"/>
                  <a:pt x="95" y="74"/>
                  <a:pt x="96" y="77"/>
                </a:cubicBezTo>
                <a:cubicBezTo>
                  <a:pt x="99" y="82"/>
                  <a:pt x="105" y="84"/>
                  <a:pt x="110" y="81"/>
                </a:cubicBezTo>
                <a:cubicBezTo>
                  <a:pt x="115" y="79"/>
                  <a:pt x="117" y="73"/>
                  <a:pt x="114" y="68"/>
                </a:cubicBezTo>
                <a:cubicBezTo>
                  <a:pt x="112" y="63"/>
                  <a:pt x="106" y="61"/>
                  <a:pt x="101" y="63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14">
            <a:extLst>
              <a:ext uri="{FF2B5EF4-FFF2-40B4-BE49-F238E27FC236}">
                <a16:creationId xmlns:a16="http://schemas.microsoft.com/office/drawing/2014/main" id="{A308622B-C9C8-4D2F-AC2A-8A9D5DB118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52890" y="2447107"/>
            <a:ext cx="942832" cy="843957"/>
          </a:xfrm>
          <a:custGeom>
            <a:avLst/>
            <a:gdLst>
              <a:gd name="T0" fmla="*/ 60 w 113"/>
              <a:gd name="T1" fmla="*/ 20 h 101"/>
              <a:gd name="T2" fmla="*/ 88 w 113"/>
              <a:gd name="T3" fmla="*/ 0 h 101"/>
              <a:gd name="T4" fmla="*/ 49 w 113"/>
              <a:gd name="T5" fmla="*/ 8 h 101"/>
              <a:gd name="T6" fmla="*/ 40 w 113"/>
              <a:gd name="T7" fmla="*/ 21 h 101"/>
              <a:gd name="T8" fmla="*/ 74 w 113"/>
              <a:gd name="T9" fmla="*/ 40 h 101"/>
              <a:gd name="T10" fmla="*/ 73 w 113"/>
              <a:gd name="T11" fmla="*/ 56 h 101"/>
              <a:gd name="T12" fmla="*/ 37 w 113"/>
              <a:gd name="T13" fmla="*/ 65 h 101"/>
              <a:gd name="T14" fmla="*/ 5 w 113"/>
              <a:gd name="T15" fmla="*/ 94 h 101"/>
              <a:gd name="T16" fmla="*/ 0 w 113"/>
              <a:gd name="T17" fmla="*/ 101 h 101"/>
              <a:gd name="T18" fmla="*/ 60 w 113"/>
              <a:gd name="T19" fmla="*/ 101 h 101"/>
              <a:gd name="T20" fmla="*/ 89 w 113"/>
              <a:gd name="T21" fmla="*/ 85 h 101"/>
              <a:gd name="T22" fmla="*/ 109 w 113"/>
              <a:gd name="T23" fmla="*/ 57 h 101"/>
              <a:gd name="T24" fmla="*/ 60 w 113"/>
              <a:gd name="T25" fmla="*/ 20 h 101"/>
              <a:gd name="T26" fmla="*/ 59 w 113"/>
              <a:gd name="T27" fmla="*/ 8 h 101"/>
              <a:gd name="T28" fmla="*/ 59 w 113"/>
              <a:gd name="T29" fmla="*/ 8 h 101"/>
              <a:gd name="T30" fmla="*/ 50 w 113"/>
              <a:gd name="T31" fmla="*/ 13 h 101"/>
              <a:gd name="T32" fmla="*/ 50 w 113"/>
              <a:gd name="T33" fmla="*/ 13 h 101"/>
              <a:gd name="T34" fmla="*/ 59 w 113"/>
              <a:gd name="T35" fmla="*/ 8 h 101"/>
              <a:gd name="T36" fmla="*/ 58 w 113"/>
              <a:gd name="T37" fmla="*/ 26 h 101"/>
              <a:gd name="T38" fmla="*/ 48 w 113"/>
              <a:gd name="T39" fmla="*/ 22 h 101"/>
              <a:gd name="T40" fmla="*/ 49 w 113"/>
              <a:gd name="T41" fmla="*/ 21 h 101"/>
              <a:gd name="T42" fmla="*/ 59 w 113"/>
              <a:gd name="T43" fmla="*/ 25 h 101"/>
              <a:gd name="T44" fmla="*/ 58 w 113"/>
              <a:gd name="T45" fmla="*/ 26 h 101"/>
              <a:gd name="T46" fmla="*/ 78 w 113"/>
              <a:gd name="T47" fmla="*/ 33 h 101"/>
              <a:gd name="T48" fmla="*/ 68 w 113"/>
              <a:gd name="T49" fmla="*/ 30 h 101"/>
              <a:gd name="T50" fmla="*/ 69 w 113"/>
              <a:gd name="T51" fmla="*/ 28 h 101"/>
              <a:gd name="T52" fmla="*/ 79 w 113"/>
              <a:gd name="T53" fmla="*/ 31 h 101"/>
              <a:gd name="T54" fmla="*/ 78 w 113"/>
              <a:gd name="T55" fmla="*/ 33 h 101"/>
              <a:gd name="T56" fmla="*/ 38 w 113"/>
              <a:gd name="T57" fmla="*/ 96 h 101"/>
              <a:gd name="T58" fmla="*/ 34 w 113"/>
              <a:gd name="T59" fmla="*/ 92 h 101"/>
              <a:gd name="T60" fmla="*/ 41 w 113"/>
              <a:gd name="T61" fmla="*/ 84 h 101"/>
              <a:gd name="T62" fmla="*/ 45 w 113"/>
              <a:gd name="T63" fmla="*/ 88 h 101"/>
              <a:gd name="T64" fmla="*/ 38 w 113"/>
              <a:gd name="T65" fmla="*/ 96 h 101"/>
              <a:gd name="T66" fmla="*/ 53 w 113"/>
              <a:gd name="T67" fmla="*/ 82 h 101"/>
              <a:gd name="T68" fmla="*/ 50 w 113"/>
              <a:gd name="T69" fmla="*/ 78 h 101"/>
              <a:gd name="T70" fmla="*/ 60 w 113"/>
              <a:gd name="T71" fmla="*/ 74 h 101"/>
              <a:gd name="T72" fmla="*/ 62 w 113"/>
              <a:gd name="T73" fmla="*/ 78 h 101"/>
              <a:gd name="T74" fmla="*/ 53 w 113"/>
              <a:gd name="T75" fmla="*/ 82 h 101"/>
              <a:gd name="T76" fmla="*/ 72 w 113"/>
              <a:gd name="T77" fmla="*/ 75 h 101"/>
              <a:gd name="T78" fmla="*/ 71 w 113"/>
              <a:gd name="T79" fmla="*/ 71 h 101"/>
              <a:gd name="T80" fmla="*/ 81 w 113"/>
              <a:gd name="T81" fmla="*/ 68 h 101"/>
              <a:gd name="T82" fmla="*/ 82 w 113"/>
              <a:gd name="T83" fmla="*/ 72 h 101"/>
              <a:gd name="T84" fmla="*/ 72 w 113"/>
              <a:gd name="T85" fmla="*/ 75 h 101"/>
              <a:gd name="T86" fmla="*/ 87 w 113"/>
              <a:gd name="T87" fmla="*/ 38 h 101"/>
              <a:gd name="T88" fmla="*/ 89 w 113"/>
              <a:gd name="T89" fmla="*/ 36 h 101"/>
              <a:gd name="T90" fmla="*/ 96 w 113"/>
              <a:gd name="T91" fmla="*/ 44 h 101"/>
              <a:gd name="T92" fmla="*/ 93 w 113"/>
              <a:gd name="T93" fmla="*/ 46 h 101"/>
              <a:gd name="T94" fmla="*/ 87 w 113"/>
              <a:gd name="T95" fmla="*/ 38 h 101"/>
              <a:gd name="T96" fmla="*/ 92 w 113"/>
              <a:gd name="T97" fmla="*/ 66 h 101"/>
              <a:gd name="T98" fmla="*/ 89 w 113"/>
              <a:gd name="T99" fmla="*/ 63 h 101"/>
              <a:gd name="T100" fmla="*/ 94 w 113"/>
              <a:gd name="T101" fmla="*/ 55 h 101"/>
              <a:gd name="T102" fmla="*/ 97 w 113"/>
              <a:gd name="T103" fmla="*/ 56 h 101"/>
              <a:gd name="T104" fmla="*/ 92 w 113"/>
              <a:gd name="T105" fmla="*/ 6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3" h="101">
                <a:moveTo>
                  <a:pt x="60" y="20"/>
                </a:moveTo>
                <a:cubicBezTo>
                  <a:pt x="44" y="14"/>
                  <a:pt x="75" y="4"/>
                  <a:pt x="88" y="0"/>
                </a:cubicBezTo>
                <a:cubicBezTo>
                  <a:pt x="65" y="0"/>
                  <a:pt x="49" y="8"/>
                  <a:pt x="49" y="8"/>
                </a:cubicBezTo>
                <a:cubicBezTo>
                  <a:pt x="39" y="12"/>
                  <a:pt x="38" y="17"/>
                  <a:pt x="40" y="21"/>
                </a:cubicBezTo>
                <a:cubicBezTo>
                  <a:pt x="42" y="25"/>
                  <a:pt x="64" y="36"/>
                  <a:pt x="74" y="40"/>
                </a:cubicBezTo>
                <a:cubicBezTo>
                  <a:pt x="83" y="45"/>
                  <a:pt x="82" y="54"/>
                  <a:pt x="73" y="56"/>
                </a:cubicBezTo>
                <a:cubicBezTo>
                  <a:pt x="61" y="60"/>
                  <a:pt x="48" y="59"/>
                  <a:pt x="37" y="65"/>
                </a:cubicBezTo>
                <a:cubicBezTo>
                  <a:pt x="23" y="71"/>
                  <a:pt x="13" y="82"/>
                  <a:pt x="5" y="94"/>
                </a:cubicBezTo>
                <a:cubicBezTo>
                  <a:pt x="3" y="96"/>
                  <a:pt x="2" y="99"/>
                  <a:pt x="0" y="101"/>
                </a:cubicBezTo>
                <a:cubicBezTo>
                  <a:pt x="60" y="101"/>
                  <a:pt x="60" y="101"/>
                  <a:pt x="60" y="101"/>
                </a:cubicBezTo>
                <a:cubicBezTo>
                  <a:pt x="68" y="94"/>
                  <a:pt x="79" y="90"/>
                  <a:pt x="89" y="85"/>
                </a:cubicBezTo>
                <a:cubicBezTo>
                  <a:pt x="100" y="79"/>
                  <a:pt x="107" y="69"/>
                  <a:pt x="109" y="57"/>
                </a:cubicBezTo>
                <a:cubicBezTo>
                  <a:pt x="113" y="27"/>
                  <a:pt x="79" y="27"/>
                  <a:pt x="60" y="20"/>
                </a:cubicBezTo>
                <a:close/>
                <a:moveTo>
                  <a:pt x="59" y="8"/>
                </a:moveTo>
                <a:cubicBezTo>
                  <a:pt x="59" y="8"/>
                  <a:pt x="59" y="8"/>
                  <a:pt x="59" y="8"/>
                </a:cubicBezTo>
                <a:cubicBezTo>
                  <a:pt x="59" y="8"/>
                  <a:pt x="53" y="11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3" y="10"/>
                  <a:pt x="59" y="8"/>
                </a:cubicBezTo>
                <a:close/>
                <a:moveTo>
                  <a:pt x="58" y="26"/>
                </a:moveTo>
                <a:cubicBezTo>
                  <a:pt x="58" y="26"/>
                  <a:pt x="51" y="24"/>
                  <a:pt x="48" y="22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52" y="23"/>
                  <a:pt x="59" y="25"/>
                </a:cubicBezTo>
                <a:lnTo>
                  <a:pt x="58" y="26"/>
                </a:lnTo>
                <a:close/>
                <a:moveTo>
                  <a:pt x="78" y="33"/>
                </a:moveTo>
                <a:cubicBezTo>
                  <a:pt x="74" y="32"/>
                  <a:pt x="68" y="30"/>
                  <a:pt x="68" y="30"/>
                </a:cubicBezTo>
                <a:cubicBezTo>
                  <a:pt x="69" y="28"/>
                  <a:pt x="69" y="28"/>
                  <a:pt x="69" y="28"/>
                </a:cubicBezTo>
                <a:cubicBezTo>
                  <a:pt x="73" y="29"/>
                  <a:pt x="79" y="31"/>
                  <a:pt x="79" y="31"/>
                </a:cubicBezTo>
                <a:cubicBezTo>
                  <a:pt x="79" y="31"/>
                  <a:pt x="79" y="32"/>
                  <a:pt x="78" y="33"/>
                </a:cubicBezTo>
                <a:close/>
                <a:moveTo>
                  <a:pt x="38" y="96"/>
                </a:moveTo>
                <a:cubicBezTo>
                  <a:pt x="37" y="95"/>
                  <a:pt x="34" y="92"/>
                  <a:pt x="34" y="92"/>
                </a:cubicBezTo>
                <a:cubicBezTo>
                  <a:pt x="34" y="92"/>
                  <a:pt x="37" y="88"/>
                  <a:pt x="41" y="84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8"/>
                  <a:pt x="41" y="92"/>
                  <a:pt x="38" y="96"/>
                </a:cubicBezTo>
                <a:close/>
                <a:moveTo>
                  <a:pt x="53" y="82"/>
                </a:moveTo>
                <a:cubicBezTo>
                  <a:pt x="52" y="81"/>
                  <a:pt x="50" y="78"/>
                  <a:pt x="50" y="78"/>
                </a:cubicBezTo>
                <a:cubicBezTo>
                  <a:pt x="50" y="78"/>
                  <a:pt x="55" y="75"/>
                  <a:pt x="60" y="74"/>
                </a:cubicBezTo>
                <a:cubicBezTo>
                  <a:pt x="61" y="75"/>
                  <a:pt x="62" y="78"/>
                  <a:pt x="62" y="78"/>
                </a:cubicBezTo>
                <a:cubicBezTo>
                  <a:pt x="62" y="78"/>
                  <a:pt x="56" y="80"/>
                  <a:pt x="53" y="82"/>
                </a:cubicBezTo>
                <a:close/>
                <a:moveTo>
                  <a:pt x="72" y="75"/>
                </a:moveTo>
                <a:cubicBezTo>
                  <a:pt x="72" y="74"/>
                  <a:pt x="71" y="71"/>
                  <a:pt x="71" y="71"/>
                </a:cubicBezTo>
                <a:cubicBezTo>
                  <a:pt x="71" y="71"/>
                  <a:pt x="76" y="70"/>
                  <a:pt x="81" y="68"/>
                </a:cubicBezTo>
                <a:cubicBezTo>
                  <a:pt x="81" y="69"/>
                  <a:pt x="82" y="72"/>
                  <a:pt x="82" y="72"/>
                </a:cubicBezTo>
                <a:cubicBezTo>
                  <a:pt x="82" y="72"/>
                  <a:pt x="77" y="74"/>
                  <a:pt x="72" y="75"/>
                </a:cubicBezTo>
                <a:close/>
                <a:moveTo>
                  <a:pt x="87" y="38"/>
                </a:moveTo>
                <a:cubicBezTo>
                  <a:pt x="89" y="36"/>
                  <a:pt x="89" y="36"/>
                  <a:pt x="89" y="36"/>
                </a:cubicBezTo>
                <a:cubicBezTo>
                  <a:pt x="94" y="40"/>
                  <a:pt x="96" y="44"/>
                  <a:pt x="96" y="44"/>
                </a:cubicBezTo>
                <a:cubicBezTo>
                  <a:pt x="96" y="44"/>
                  <a:pt x="95" y="45"/>
                  <a:pt x="93" y="46"/>
                </a:cubicBezTo>
                <a:cubicBezTo>
                  <a:pt x="91" y="41"/>
                  <a:pt x="87" y="38"/>
                  <a:pt x="87" y="38"/>
                </a:cubicBezTo>
                <a:close/>
                <a:moveTo>
                  <a:pt x="92" y="66"/>
                </a:moveTo>
                <a:cubicBezTo>
                  <a:pt x="91" y="65"/>
                  <a:pt x="89" y="63"/>
                  <a:pt x="89" y="63"/>
                </a:cubicBezTo>
                <a:cubicBezTo>
                  <a:pt x="89" y="63"/>
                  <a:pt x="93" y="60"/>
                  <a:pt x="94" y="55"/>
                </a:cubicBezTo>
                <a:cubicBezTo>
                  <a:pt x="97" y="56"/>
                  <a:pt x="97" y="56"/>
                  <a:pt x="97" y="56"/>
                </a:cubicBezTo>
                <a:cubicBezTo>
                  <a:pt x="97" y="56"/>
                  <a:pt x="97" y="61"/>
                  <a:pt x="92" y="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C14BF2-77DC-401A-8296-B081498289B4}"/>
              </a:ext>
            </a:extLst>
          </p:cNvPr>
          <p:cNvGrpSpPr>
            <a:grpSpLocks noChangeAspect="1"/>
          </p:cNvGrpSpPr>
          <p:nvPr/>
        </p:nvGrpSpPr>
        <p:grpSpPr>
          <a:xfrm>
            <a:off x="4526769" y="2420587"/>
            <a:ext cx="577299" cy="902244"/>
            <a:chOff x="5761401" y="3525321"/>
            <a:chExt cx="210369" cy="328780"/>
          </a:xfrm>
          <a:solidFill>
            <a:schemeClr val="accent1"/>
          </a:solidFill>
        </p:grpSpPr>
        <p:sp>
          <p:nvSpPr>
            <p:cNvPr id="34" name="Freeform 157">
              <a:extLst>
                <a:ext uri="{FF2B5EF4-FFF2-40B4-BE49-F238E27FC236}">
                  <a16:creationId xmlns:a16="http://schemas.microsoft.com/office/drawing/2014/main" id="{045D618C-111C-4F6B-B8CA-B1FD415C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401" y="3525321"/>
              <a:ext cx="210369" cy="328780"/>
            </a:xfrm>
            <a:custGeom>
              <a:avLst/>
              <a:gdLst>
                <a:gd name="T0" fmla="*/ 83 w 85"/>
                <a:gd name="T1" fmla="*/ 33 h 133"/>
                <a:gd name="T2" fmla="*/ 64 w 85"/>
                <a:gd name="T3" fmla="*/ 10 h 133"/>
                <a:gd name="T4" fmla="*/ 19 w 85"/>
                <a:gd name="T5" fmla="*/ 13 h 133"/>
                <a:gd name="T6" fmla="*/ 4 w 85"/>
                <a:gd name="T7" fmla="*/ 36 h 133"/>
                <a:gd name="T8" fmla="*/ 2 w 85"/>
                <a:gd name="T9" fmla="*/ 60 h 133"/>
                <a:gd name="T10" fmla="*/ 5 w 85"/>
                <a:gd name="T11" fmla="*/ 62 h 133"/>
                <a:gd name="T12" fmla="*/ 7 w 85"/>
                <a:gd name="T13" fmla="*/ 59 h 133"/>
                <a:gd name="T14" fmla="*/ 7 w 85"/>
                <a:gd name="T15" fmla="*/ 59 h 133"/>
                <a:gd name="T16" fmla="*/ 23 w 85"/>
                <a:gd name="T17" fmla="*/ 17 h 133"/>
                <a:gd name="T18" fmla="*/ 62 w 85"/>
                <a:gd name="T19" fmla="*/ 15 h 133"/>
                <a:gd name="T20" fmla="*/ 78 w 85"/>
                <a:gd name="T21" fmla="*/ 34 h 133"/>
                <a:gd name="T22" fmla="*/ 71 w 85"/>
                <a:gd name="T23" fmla="*/ 76 h 133"/>
                <a:gd name="T24" fmla="*/ 59 w 85"/>
                <a:gd name="T25" fmla="*/ 99 h 133"/>
                <a:gd name="T26" fmla="*/ 58 w 85"/>
                <a:gd name="T27" fmla="*/ 99 h 133"/>
                <a:gd name="T28" fmla="*/ 58 w 85"/>
                <a:gd name="T29" fmla="*/ 99 h 133"/>
                <a:gd name="T30" fmla="*/ 43 w 85"/>
                <a:gd name="T31" fmla="*/ 124 h 133"/>
                <a:gd name="T32" fmla="*/ 27 w 85"/>
                <a:gd name="T33" fmla="*/ 127 h 133"/>
                <a:gd name="T34" fmla="*/ 15 w 85"/>
                <a:gd name="T35" fmla="*/ 119 h 133"/>
                <a:gd name="T36" fmla="*/ 11 w 85"/>
                <a:gd name="T37" fmla="*/ 106 h 133"/>
                <a:gd name="T38" fmla="*/ 11 w 85"/>
                <a:gd name="T39" fmla="*/ 105 h 133"/>
                <a:gd name="T40" fmla="*/ 8 w 85"/>
                <a:gd name="T41" fmla="*/ 103 h 133"/>
                <a:gd name="T42" fmla="*/ 6 w 85"/>
                <a:gd name="T43" fmla="*/ 105 h 133"/>
                <a:gd name="T44" fmla="*/ 26 w 85"/>
                <a:gd name="T45" fmla="*/ 132 h 133"/>
                <a:gd name="T46" fmla="*/ 32 w 85"/>
                <a:gd name="T47" fmla="*/ 133 h 133"/>
                <a:gd name="T48" fmla="*/ 46 w 85"/>
                <a:gd name="T49" fmla="*/ 128 h 133"/>
                <a:gd name="T50" fmla="*/ 63 w 85"/>
                <a:gd name="T51" fmla="*/ 102 h 133"/>
                <a:gd name="T52" fmla="*/ 76 w 85"/>
                <a:gd name="T53" fmla="*/ 78 h 133"/>
                <a:gd name="T54" fmla="*/ 84 w 85"/>
                <a:gd name="T55" fmla="*/ 56 h 133"/>
                <a:gd name="T56" fmla="*/ 83 w 85"/>
                <a:gd name="T57" fmla="*/ 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133">
                  <a:moveTo>
                    <a:pt x="83" y="33"/>
                  </a:moveTo>
                  <a:cubicBezTo>
                    <a:pt x="81" y="23"/>
                    <a:pt x="74" y="15"/>
                    <a:pt x="64" y="10"/>
                  </a:cubicBezTo>
                  <a:cubicBezTo>
                    <a:pt x="42" y="0"/>
                    <a:pt x="28" y="6"/>
                    <a:pt x="19" y="13"/>
                  </a:cubicBezTo>
                  <a:cubicBezTo>
                    <a:pt x="13" y="18"/>
                    <a:pt x="7" y="27"/>
                    <a:pt x="4" y="36"/>
                  </a:cubicBezTo>
                  <a:cubicBezTo>
                    <a:pt x="1" y="45"/>
                    <a:pt x="0" y="53"/>
                    <a:pt x="2" y="60"/>
                  </a:cubicBezTo>
                  <a:cubicBezTo>
                    <a:pt x="2" y="61"/>
                    <a:pt x="3" y="62"/>
                    <a:pt x="5" y="62"/>
                  </a:cubicBezTo>
                  <a:cubicBezTo>
                    <a:pt x="6" y="62"/>
                    <a:pt x="7" y="60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5" y="49"/>
                    <a:pt x="9" y="28"/>
                    <a:pt x="23" y="17"/>
                  </a:cubicBezTo>
                  <a:cubicBezTo>
                    <a:pt x="33" y="9"/>
                    <a:pt x="47" y="8"/>
                    <a:pt x="62" y="15"/>
                  </a:cubicBezTo>
                  <a:cubicBezTo>
                    <a:pt x="70" y="19"/>
                    <a:pt x="76" y="26"/>
                    <a:pt x="78" y="34"/>
                  </a:cubicBezTo>
                  <a:cubicBezTo>
                    <a:pt x="82" y="48"/>
                    <a:pt x="77" y="64"/>
                    <a:pt x="71" y="76"/>
                  </a:cubicBezTo>
                  <a:cubicBezTo>
                    <a:pt x="66" y="89"/>
                    <a:pt x="59" y="99"/>
                    <a:pt x="59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4" y="111"/>
                    <a:pt x="49" y="119"/>
                    <a:pt x="43" y="124"/>
                  </a:cubicBezTo>
                  <a:cubicBezTo>
                    <a:pt x="38" y="127"/>
                    <a:pt x="33" y="128"/>
                    <a:pt x="27" y="127"/>
                  </a:cubicBezTo>
                  <a:cubicBezTo>
                    <a:pt x="23" y="126"/>
                    <a:pt x="18" y="123"/>
                    <a:pt x="15" y="119"/>
                  </a:cubicBezTo>
                  <a:cubicBezTo>
                    <a:pt x="12" y="115"/>
                    <a:pt x="11" y="110"/>
                    <a:pt x="11" y="106"/>
                  </a:cubicBezTo>
                  <a:cubicBezTo>
                    <a:pt x="11" y="106"/>
                    <a:pt x="11" y="106"/>
                    <a:pt x="11" y="105"/>
                  </a:cubicBezTo>
                  <a:cubicBezTo>
                    <a:pt x="11" y="104"/>
                    <a:pt x="10" y="103"/>
                    <a:pt x="8" y="103"/>
                  </a:cubicBezTo>
                  <a:cubicBezTo>
                    <a:pt x="7" y="103"/>
                    <a:pt x="6" y="104"/>
                    <a:pt x="6" y="105"/>
                  </a:cubicBezTo>
                  <a:cubicBezTo>
                    <a:pt x="5" y="117"/>
                    <a:pt x="14" y="129"/>
                    <a:pt x="26" y="132"/>
                  </a:cubicBezTo>
                  <a:cubicBezTo>
                    <a:pt x="28" y="133"/>
                    <a:pt x="30" y="133"/>
                    <a:pt x="32" y="133"/>
                  </a:cubicBezTo>
                  <a:cubicBezTo>
                    <a:pt x="37" y="133"/>
                    <a:pt x="42" y="131"/>
                    <a:pt x="46" y="128"/>
                  </a:cubicBezTo>
                  <a:cubicBezTo>
                    <a:pt x="53" y="123"/>
                    <a:pt x="59" y="114"/>
                    <a:pt x="63" y="102"/>
                  </a:cubicBezTo>
                  <a:cubicBezTo>
                    <a:pt x="64" y="100"/>
                    <a:pt x="71" y="91"/>
                    <a:pt x="76" y="78"/>
                  </a:cubicBezTo>
                  <a:cubicBezTo>
                    <a:pt x="80" y="70"/>
                    <a:pt x="82" y="63"/>
                    <a:pt x="84" y="56"/>
                  </a:cubicBezTo>
                  <a:cubicBezTo>
                    <a:pt x="85" y="47"/>
                    <a:pt x="85" y="39"/>
                    <a:pt x="83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8">
              <a:extLst>
                <a:ext uri="{FF2B5EF4-FFF2-40B4-BE49-F238E27FC236}">
                  <a16:creationId xmlns:a16="http://schemas.microsoft.com/office/drawing/2014/main" id="{4BC80E3B-55E2-4139-9012-42FC0F401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0607" y="3569411"/>
              <a:ext cx="114633" cy="57946"/>
            </a:xfrm>
            <a:custGeom>
              <a:avLst/>
              <a:gdLst>
                <a:gd name="T0" fmla="*/ 46 w 46"/>
                <a:gd name="T1" fmla="*/ 19 h 23"/>
                <a:gd name="T2" fmla="*/ 46 w 46"/>
                <a:gd name="T3" fmla="*/ 19 h 23"/>
                <a:gd name="T4" fmla="*/ 29 w 46"/>
                <a:gd name="T5" fmla="*/ 3 h 23"/>
                <a:gd name="T6" fmla="*/ 2 w 46"/>
                <a:gd name="T7" fmla="*/ 8 h 23"/>
                <a:gd name="T8" fmla="*/ 2 w 46"/>
                <a:gd name="T9" fmla="*/ 8 h 23"/>
                <a:gd name="T10" fmla="*/ 2 w 46"/>
                <a:gd name="T11" fmla="*/ 8 h 23"/>
                <a:gd name="T12" fmla="*/ 0 w 46"/>
                <a:gd name="T13" fmla="*/ 10 h 23"/>
                <a:gd name="T14" fmla="*/ 3 w 46"/>
                <a:gd name="T15" fmla="*/ 13 h 23"/>
                <a:gd name="T16" fmla="*/ 4 w 46"/>
                <a:gd name="T17" fmla="*/ 12 h 23"/>
                <a:gd name="T18" fmla="*/ 27 w 46"/>
                <a:gd name="T19" fmla="*/ 8 h 23"/>
                <a:gd name="T20" fmla="*/ 41 w 46"/>
                <a:gd name="T21" fmla="*/ 21 h 23"/>
                <a:gd name="T22" fmla="*/ 44 w 46"/>
                <a:gd name="T23" fmla="*/ 23 h 23"/>
                <a:gd name="T24" fmla="*/ 46 w 46"/>
                <a:gd name="T25" fmla="*/ 20 h 23"/>
                <a:gd name="T26" fmla="*/ 46 w 46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23">
                  <a:moveTo>
                    <a:pt x="46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2" y="11"/>
                    <a:pt x="36" y="5"/>
                    <a:pt x="29" y="3"/>
                  </a:cubicBezTo>
                  <a:cubicBezTo>
                    <a:pt x="16" y="0"/>
                    <a:pt x="3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2" y="13"/>
                    <a:pt x="3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16" y="5"/>
                    <a:pt x="27" y="8"/>
                  </a:cubicBezTo>
                  <a:cubicBezTo>
                    <a:pt x="33" y="10"/>
                    <a:pt x="38" y="14"/>
                    <a:pt x="41" y="21"/>
                  </a:cubicBezTo>
                  <a:cubicBezTo>
                    <a:pt x="42" y="22"/>
                    <a:pt x="43" y="23"/>
                    <a:pt x="44" y="23"/>
                  </a:cubicBezTo>
                  <a:cubicBezTo>
                    <a:pt x="45" y="23"/>
                    <a:pt x="46" y="22"/>
                    <a:pt x="46" y="20"/>
                  </a:cubicBezTo>
                  <a:cubicBezTo>
                    <a:pt x="46" y="20"/>
                    <a:pt x="46" y="19"/>
                    <a:pt x="46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59">
              <a:extLst>
                <a:ext uri="{FF2B5EF4-FFF2-40B4-BE49-F238E27FC236}">
                  <a16:creationId xmlns:a16="http://schemas.microsoft.com/office/drawing/2014/main" id="{24271263-966E-4201-8350-3CCDAEAC7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269" y="3638694"/>
              <a:ext cx="90698" cy="153683"/>
            </a:xfrm>
            <a:custGeom>
              <a:avLst/>
              <a:gdLst>
                <a:gd name="T0" fmla="*/ 34 w 37"/>
                <a:gd name="T1" fmla="*/ 9 h 62"/>
                <a:gd name="T2" fmla="*/ 24 w 37"/>
                <a:gd name="T3" fmla="*/ 1 h 62"/>
                <a:gd name="T4" fmla="*/ 9 w 37"/>
                <a:gd name="T5" fmla="*/ 6 h 62"/>
                <a:gd name="T6" fmla="*/ 8 w 37"/>
                <a:gd name="T7" fmla="*/ 6 h 62"/>
                <a:gd name="T8" fmla="*/ 8 w 37"/>
                <a:gd name="T9" fmla="*/ 6 h 62"/>
                <a:gd name="T10" fmla="*/ 7 w 37"/>
                <a:gd name="T11" fmla="*/ 8 h 62"/>
                <a:gd name="T12" fmla="*/ 10 w 37"/>
                <a:gd name="T13" fmla="*/ 10 h 62"/>
                <a:gd name="T14" fmla="*/ 12 w 37"/>
                <a:gd name="T15" fmla="*/ 10 h 62"/>
                <a:gd name="T16" fmla="*/ 23 w 37"/>
                <a:gd name="T17" fmla="*/ 7 h 62"/>
                <a:gd name="T18" fmla="*/ 29 w 37"/>
                <a:gd name="T19" fmla="*/ 11 h 62"/>
                <a:gd name="T20" fmla="*/ 25 w 37"/>
                <a:gd name="T21" fmla="*/ 29 h 62"/>
                <a:gd name="T22" fmla="*/ 18 w 37"/>
                <a:gd name="T23" fmla="*/ 37 h 62"/>
                <a:gd name="T24" fmla="*/ 13 w 37"/>
                <a:gd name="T25" fmla="*/ 53 h 62"/>
                <a:gd name="T26" fmla="*/ 12 w 37"/>
                <a:gd name="T27" fmla="*/ 57 h 62"/>
                <a:gd name="T28" fmla="*/ 12 w 37"/>
                <a:gd name="T29" fmla="*/ 57 h 62"/>
                <a:gd name="T30" fmla="*/ 9 w 37"/>
                <a:gd name="T31" fmla="*/ 55 h 62"/>
                <a:gd name="T32" fmla="*/ 6 w 37"/>
                <a:gd name="T33" fmla="*/ 34 h 62"/>
                <a:gd name="T34" fmla="*/ 6 w 37"/>
                <a:gd name="T35" fmla="*/ 34 h 62"/>
                <a:gd name="T36" fmla="*/ 3 w 37"/>
                <a:gd name="T37" fmla="*/ 31 h 62"/>
                <a:gd name="T38" fmla="*/ 0 w 37"/>
                <a:gd name="T39" fmla="*/ 34 h 62"/>
                <a:gd name="T40" fmla="*/ 0 w 37"/>
                <a:gd name="T41" fmla="*/ 43 h 62"/>
                <a:gd name="T42" fmla="*/ 5 w 37"/>
                <a:gd name="T43" fmla="*/ 59 h 62"/>
                <a:gd name="T44" fmla="*/ 12 w 37"/>
                <a:gd name="T45" fmla="*/ 62 h 62"/>
                <a:gd name="T46" fmla="*/ 12 w 37"/>
                <a:gd name="T47" fmla="*/ 62 h 62"/>
                <a:gd name="T48" fmla="*/ 17 w 37"/>
                <a:gd name="T49" fmla="*/ 59 h 62"/>
                <a:gd name="T50" fmla="*/ 18 w 37"/>
                <a:gd name="T51" fmla="*/ 54 h 62"/>
                <a:gd name="T52" fmla="*/ 23 w 37"/>
                <a:gd name="T53" fmla="*/ 40 h 62"/>
                <a:gd name="T54" fmla="*/ 29 w 37"/>
                <a:gd name="T55" fmla="*/ 32 h 62"/>
                <a:gd name="T56" fmla="*/ 35 w 37"/>
                <a:gd name="T57" fmla="*/ 21 h 62"/>
                <a:gd name="T58" fmla="*/ 34 w 37"/>
                <a:gd name="T5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62">
                  <a:moveTo>
                    <a:pt x="34" y="9"/>
                  </a:moveTo>
                  <a:cubicBezTo>
                    <a:pt x="32" y="5"/>
                    <a:pt x="28" y="2"/>
                    <a:pt x="24" y="1"/>
                  </a:cubicBezTo>
                  <a:cubicBezTo>
                    <a:pt x="17" y="0"/>
                    <a:pt x="10" y="5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7" y="7"/>
                    <a:pt x="7" y="8"/>
                  </a:cubicBezTo>
                  <a:cubicBezTo>
                    <a:pt x="7" y="9"/>
                    <a:pt x="9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2" y="10"/>
                    <a:pt x="18" y="6"/>
                    <a:pt x="23" y="7"/>
                  </a:cubicBezTo>
                  <a:cubicBezTo>
                    <a:pt x="26" y="7"/>
                    <a:pt x="28" y="9"/>
                    <a:pt x="29" y="11"/>
                  </a:cubicBezTo>
                  <a:cubicBezTo>
                    <a:pt x="33" y="17"/>
                    <a:pt x="30" y="21"/>
                    <a:pt x="25" y="29"/>
                  </a:cubicBezTo>
                  <a:cubicBezTo>
                    <a:pt x="23" y="31"/>
                    <a:pt x="20" y="34"/>
                    <a:pt x="18" y="37"/>
                  </a:cubicBezTo>
                  <a:cubicBezTo>
                    <a:pt x="14" y="44"/>
                    <a:pt x="14" y="49"/>
                    <a:pt x="13" y="53"/>
                  </a:cubicBezTo>
                  <a:cubicBezTo>
                    <a:pt x="13" y="54"/>
                    <a:pt x="13" y="56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1" y="57"/>
                    <a:pt x="10" y="56"/>
                    <a:pt x="9" y="55"/>
                  </a:cubicBezTo>
                  <a:cubicBezTo>
                    <a:pt x="6" y="52"/>
                    <a:pt x="5" y="40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2"/>
                    <a:pt x="4" y="31"/>
                    <a:pt x="3" y="31"/>
                  </a:cubicBezTo>
                  <a:cubicBezTo>
                    <a:pt x="2" y="31"/>
                    <a:pt x="0" y="32"/>
                    <a:pt x="0" y="34"/>
                  </a:cubicBezTo>
                  <a:cubicBezTo>
                    <a:pt x="0" y="34"/>
                    <a:pt x="0" y="38"/>
                    <a:pt x="0" y="43"/>
                  </a:cubicBezTo>
                  <a:cubicBezTo>
                    <a:pt x="1" y="51"/>
                    <a:pt x="3" y="56"/>
                    <a:pt x="5" y="59"/>
                  </a:cubicBezTo>
                  <a:cubicBezTo>
                    <a:pt x="7" y="61"/>
                    <a:pt x="9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62"/>
                    <a:pt x="16" y="60"/>
                    <a:pt x="17" y="59"/>
                  </a:cubicBezTo>
                  <a:cubicBezTo>
                    <a:pt x="18" y="58"/>
                    <a:pt x="18" y="56"/>
                    <a:pt x="18" y="54"/>
                  </a:cubicBezTo>
                  <a:cubicBezTo>
                    <a:pt x="19" y="50"/>
                    <a:pt x="19" y="46"/>
                    <a:pt x="23" y="40"/>
                  </a:cubicBezTo>
                  <a:cubicBezTo>
                    <a:pt x="25" y="37"/>
                    <a:pt x="27" y="35"/>
                    <a:pt x="29" y="32"/>
                  </a:cubicBezTo>
                  <a:cubicBezTo>
                    <a:pt x="32" y="28"/>
                    <a:pt x="34" y="25"/>
                    <a:pt x="35" y="21"/>
                  </a:cubicBezTo>
                  <a:cubicBezTo>
                    <a:pt x="37" y="17"/>
                    <a:pt x="37" y="13"/>
                    <a:pt x="34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A9BF59-B921-4C23-BD99-838DE84468B0}"/>
              </a:ext>
            </a:extLst>
          </p:cNvPr>
          <p:cNvGrpSpPr>
            <a:grpSpLocks noChangeAspect="1"/>
          </p:cNvGrpSpPr>
          <p:nvPr/>
        </p:nvGrpSpPr>
        <p:grpSpPr>
          <a:xfrm>
            <a:off x="6820457" y="2317276"/>
            <a:ext cx="1043654" cy="1054998"/>
            <a:chOff x="4427538" y="1254125"/>
            <a:chExt cx="292100" cy="295275"/>
          </a:xfrm>
          <a:solidFill>
            <a:schemeClr val="accent1"/>
          </a:solidFill>
        </p:grpSpPr>
        <p:sp>
          <p:nvSpPr>
            <p:cNvPr id="39" name="Freeform 211">
              <a:extLst>
                <a:ext uri="{FF2B5EF4-FFF2-40B4-BE49-F238E27FC236}">
                  <a16:creationId xmlns:a16="http://schemas.microsoft.com/office/drawing/2014/main" id="{F96B62A0-BF24-4D0F-BABA-E87F7E941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0" name="Freeform 212">
              <a:extLst>
                <a:ext uri="{FF2B5EF4-FFF2-40B4-BE49-F238E27FC236}">
                  <a16:creationId xmlns:a16="http://schemas.microsoft.com/office/drawing/2014/main" id="{BB9E56E2-19C6-45ED-883F-4D788B7E1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1" name="Freeform 213">
              <a:extLst>
                <a:ext uri="{FF2B5EF4-FFF2-40B4-BE49-F238E27FC236}">
                  <a16:creationId xmlns:a16="http://schemas.microsoft.com/office/drawing/2014/main" id="{781F22B6-869D-4312-8A72-8837F67A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2" name="Freeform 214">
              <a:extLst>
                <a:ext uri="{FF2B5EF4-FFF2-40B4-BE49-F238E27FC236}">
                  <a16:creationId xmlns:a16="http://schemas.microsoft.com/office/drawing/2014/main" id="{61CE9710-B4A2-40F1-A309-C387FDCAD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3" name="Freeform 215">
              <a:extLst>
                <a:ext uri="{FF2B5EF4-FFF2-40B4-BE49-F238E27FC236}">
                  <a16:creationId xmlns:a16="http://schemas.microsoft.com/office/drawing/2014/main" id="{DFE0440A-4B09-466C-A1AA-CA485CCC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4" name="Freeform 216">
              <a:extLst>
                <a:ext uri="{FF2B5EF4-FFF2-40B4-BE49-F238E27FC236}">
                  <a16:creationId xmlns:a16="http://schemas.microsoft.com/office/drawing/2014/main" id="{772D45E0-9CB2-4510-8C99-64E132721D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5" name="Freeform 217">
              <a:extLst>
                <a:ext uri="{FF2B5EF4-FFF2-40B4-BE49-F238E27FC236}">
                  <a16:creationId xmlns:a16="http://schemas.microsoft.com/office/drawing/2014/main" id="{7BF84F89-43AC-40B3-B7A3-2DC9B2878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56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6" grpId="0" animBg="1"/>
      <p:bldP spid="7" grpId="0" animBg="1"/>
      <p:bldP spid="10" grpId="0"/>
      <p:bldP spid="21" grpId="0"/>
      <p:bldP spid="22" grpId="0"/>
      <p:bldP spid="23" grpId="0"/>
      <p:bldP spid="24" grpId="0"/>
      <p:bldP spid="26" grpId="0"/>
      <p:bldP spid="27" grpId="0" animBg="1"/>
      <p:bldP spid="29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723F1A-7858-46D0-B7D7-CE17CC4A4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26674"/>
            <a:ext cx="12222924" cy="79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9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808104-DC87-4A03-A834-2FD69741D7DD}"/>
              </a:ext>
            </a:extLst>
          </p:cNvPr>
          <p:cNvSpPr txBox="1"/>
          <p:nvPr/>
        </p:nvSpPr>
        <p:spPr>
          <a:xfrm>
            <a:off x="498948" y="3025389"/>
            <a:ext cx="23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The unfortunate cost of brute force success</a:t>
            </a:r>
            <a:endParaRPr lang="id-ID" sz="24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1A726-4D60-41E0-80F0-9B8258DE312F}"/>
              </a:ext>
            </a:extLst>
          </p:cNvPr>
          <p:cNvSpPr txBox="1"/>
          <p:nvPr/>
        </p:nvSpPr>
        <p:spPr>
          <a:xfrm>
            <a:off x="3865769" y="3025391"/>
            <a:ext cx="3021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The indispensable catalyst of breakthrough success</a:t>
            </a:r>
            <a:endParaRPr lang="id-ID" sz="24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4" y="247486"/>
            <a:ext cx="5199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The Path Forward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8FA941-3BB0-4D16-9F53-6A88E6EF83E0}"/>
              </a:ext>
            </a:extLst>
          </p:cNvPr>
          <p:cNvSpPr/>
          <p:nvPr/>
        </p:nvSpPr>
        <p:spPr>
          <a:xfrm>
            <a:off x="6948981" y="129223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33A0-0F9B-46D2-8A1B-038D43CD7BD0}"/>
              </a:ext>
            </a:extLst>
          </p:cNvPr>
          <p:cNvSpPr/>
          <p:nvPr/>
        </p:nvSpPr>
        <p:spPr>
          <a:xfrm>
            <a:off x="8347832" y="1633536"/>
            <a:ext cx="38313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Bring broad awareness to the table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3FEC-1BFD-443A-B4A0-6A8E8865AF0B}"/>
              </a:ext>
            </a:extLst>
          </p:cNvPr>
          <p:cNvSpPr/>
          <p:nvPr/>
        </p:nvSpPr>
        <p:spPr>
          <a:xfrm>
            <a:off x="8347832" y="2406988"/>
            <a:ext cx="37414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Listen to understand unique needs and constraints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A9A2E-167C-4E12-ACDF-49F45CFCBA62}"/>
              </a:ext>
            </a:extLst>
          </p:cNvPr>
          <p:cNvSpPr/>
          <p:nvPr/>
        </p:nvSpPr>
        <p:spPr>
          <a:xfrm>
            <a:off x="8347832" y="3457435"/>
            <a:ext cx="2585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Craft creative solutions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C3CE3C-53B5-4976-A7AC-B32D3655B894}"/>
              </a:ext>
            </a:extLst>
          </p:cNvPr>
          <p:cNvSpPr/>
          <p:nvPr/>
        </p:nvSpPr>
        <p:spPr>
          <a:xfrm>
            <a:off x="8347832" y="4230885"/>
            <a:ext cx="2408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Tell a story of success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AD28B7-BF1E-4263-B264-C92B40EE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3" b="13443"/>
          <a:stretch/>
        </p:blipFill>
        <p:spPr>
          <a:xfrm>
            <a:off x="8347832" y="5004335"/>
            <a:ext cx="2752963" cy="86608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6CD053D-1BDD-437D-94E2-C6D8B5AF8B62}"/>
              </a:ext>
            </a:extLst>
          </p:cNvPr>
          <p:cNvGrpSpPr/>
          <p:nvPr/>
        </p:nvGrpSpPr>
        <p:grpSpPr>
          <a:xfrm>
            <a:off x="2908847" y="3187294"/>
            <a:ext cx="789955" cy="876525"/>
            <a:chOff x="5791068" y="2990737"/>
            <a:chExt cx="789955" cy="876525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5191C70-4B3C-4B13-8DE8-60B34EB4BB52}"/>
                </a:ext>
              </a:extLst>
            </p:cNvPr>
            <p:cNvSpPr/>
            <p:nvPr/>
          </p:nvSpPr>
          <p:spPr>
            <a:xfrm rot="5400000">
              <a:off x="5747783" y="3034022"/>
              <a:ext cx="876525" cy="78995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 Placeholder 70">
              <a:extLst>
                <a:ext uri="{FF2B5EF4-FFF2-40B4-BE49-F238E27FC236}">
                  <a16:creationId xmlns:a16="http://schemas.microsoft.com/office/drawing/2014/main" id="{397D73CB-CADC-4472-A9F3-42F62BA99607}"/>
                </a:ext>
              </a:extLst>
            </p:cNvPr>
            <p:cNvSpPr txBox="1">
              <a:spLocks/>
            </p:cNvSpPr>
            <p:nvPr/>
          </p:nvSpPr>
          <p:spPr>
            <a:xfrm>
              <a:off x="5791068" y="3212797"/>
              <a:ext cx="539394" cy="54771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4"/>
                  </a:solidFill>
                </a:rPr>
                <a:t>To</a:t>
              </a:r>
              <a:endParaRPr lang="id-ID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B0A1731-8817-410D-ACEA-64C23EE8D397}"/>
              </a:ext>
            </a:extLst>
          </p:cNvPr>
          <p:cNvSpPr/>
          <p:nvPr/>
        </p:nvSpPr>
        <p:spPr>
          <a:xfrm>
            <a:off x="496526" y="5257311"/>
            <a:ext cx="6912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+mj-lt"/>
              </a:rPr>
              <a:t>You’ve got to think about the </a:t>
            </a:r>
            <a:r>
              <a:rPr lang="en-US" sz="2400" b="1" i="1" dirty="0"/>
              <a:t>big things </a:t>
            </a:r>
            <a:r>
              <a:rPr lang="en-US" sz="2400" i="1" dirty="0">
                <a:latin typeface="+mj-lt"/>
              </a:rPr>
              <a:t>while you’re doing </a:t>
            </a:r>
            <a:r>
              <a:rPr lang="en-US" sz="2400" b="1" i="1" dirty="0"/>
              <a:t>small things</a:t>
            </a:r>
            <a:r>
              <a:rPr lang="en-US" sz="2400" i="1" dirty="0">
                <a:latin typeface="+mj-lt"/>
              </a:rPr>
              <a:t>, so that all the </a:t>
            </a:r>
            <a:r>
              <a:rPr lang="en-US" sz="2400" b="1" i="1" dirty="0"/>
              <a:t>small things </a:t>
            </a:r>
            <a:r>
              <a:rPr lang="en-US" sz="2400" i="1" dirty="0">
                <a:latin typeface="+mj-lt"/>
              </a:rPr>
              <a:t>go in </a:t>
            </a:r>
            <a:r>
              <a:rPr lang="en-US" sz="2400" b="1" i="1" dirty="0"/>
              <a:t>the right direction</a:t>
            </a:r>
            <a:r>
              <a:rPr lang="en-US" sz="2400" i="1" dirty="0">
                <a:latin typeface="+mj-lt"/>
              </a:rPr>
              <a:t>.                                        </a:t>
            </a:r>
            <a:r>
              <a:rPr lang="en-US" sz="2400" dirty="0">
                <a:latin typeface="+mj-lt"/>
              </a:rPr>
              <a:t>- Alvin Toffler</a:t>
            </a:r>
          </a:p>
        </p:txBody>
      </p:sp>
    </p:spTree>
    <p:extLst>
      <p:ext uri="{BB962C8B-B14F-4D97-AF65-F5344CB8AC3E}">
        <p14:creationId xmlns:p14="http://schemas.microsoft.com/office/powerpoint/2010/main" val="64957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E1114-63E6-4FD8-92F4-6C6F3E16C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92" y="1344168"/>
            <a:ext cx="6681216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86038" y="758928"/>
            <a:ext cx="422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6 Near-Term Objectives</a:t>
            </a:r>
            <a:endParaRPr lang="id-ID" sz="48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207223" y="2464392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TextBox 9"/>
          <p:cNvSpPr txBox="1"/>
          <p:nvPr/>
        </p:nvSpPr>
        <p:spPr>
          <a:xfrm>
            <a:off x="3758527" y="3618379"/>
            <a:ext cx="350671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Manage Inspirational Energy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8527" y="4671571"/>
            <a:ext cx="350671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Learn Techsploration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13510" y="3618379"/>
            <a:ext cx="350671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Conquer the imposter syndrome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BE8598-63FA-47D8-ADC1-D20DAFB7456D}"/>
              </a:ext>
            </a:extLst>
          </p:cNvPr>
          <p:cNvGrpSpPr>
            <a:grpSpLocks noChangeAspect="1"/>
          </p:cNvGrpSpPr>
          <p:nvPr/>
        </p:nvGrpSpPr>
        <p:grpSpPr>
          <a:xfrm>
            <a:off x="7382258" y="3784555"/>
            <a:ext cx="627334" cy="545318"/>
            <a:chOff x="1951038" y="6581775"/>
            <a:chExt cx="449262" cy="390525"/>
          </a:xfrm>
          <a:solidFill>
            <a:schemeClr val="tx1"/>
          </a:solidFill>
        </p:grpSpPr>
        <p:sp>
          <p:nvSpPr>
            <p:cNvPr id="28" name="Freeform 68">
              <a:extLst>
                <a:ext uri="{FF2B5EF4-FFF2-40B4-BE49-F238E27FC236}">
                  <a16:creationId xmlns:a16="http://schemas.microsoft.com/office/drawing/2014/main" id="{ABB9296B-7C5F-414C-8FDC-3232FA2A4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0" y="6845300"/>
              <a:ext cx="379412" cy="127000"/>
            </a:xfrm>
            <a:custGeom>
              <a:avLst/>
              <a:gdLst>
                <a:gd name="T0" fmla="*/ 77 w 101"/>
                <a:gd name="T1" fmla="*/ 13 h 34"/>
                <a:gd name="T2" fmla="*/ 53 w 101"/>
                <a:gd name="T3" fmla="*/ 6 h 34"/>
                <a:gd name="T4" fmla="*/ 50 w 101"/>
                <a:gd name="T5" fmla="*/ 8 h 34"/>
                <a:gd name="T6" fmla="*/ 48 w 101"/>
                <a:gd name="T7" fmla="*/ 6 h 34"/>
                <a:gd name="T8" fmla="*/ 24 w 101"/>
                <a:gd name="T9" fmla="*/ 13 h 34"/>
                <a:gd name="T10" fmla="*/ 0 w 101"/>
                <a:gd name="T11" fmla="*/ 19 h 34"/>
                <a:gd name="T12" fmla="*/ 38 w 101"/>
                <a:gd name="T13" fmla="*/ 28 h 34"/>
                <a:gd name="T14" fmla="*/ 50 w 101"/>
                <a:gd name="T15" fmla="*/ 20 h 34"/>
                <a:gd name="T16" fmla="*/ 62 w 101"/>
                <a:gd name="T17" fmla="*/ 28 h 34"/>
                <a:gd name="T18" fmla="*/ 101 w 101"/>
                <a:gd name="T19" fmla="*/ 19 h 34"/>
                <a:gd name="T20" fmla="*/ 77 w 101"/>
                <a:gd name="T21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34">
                  <a:moveTo>
                    <a:pt x="77" y="13"/>
                  </a:moveTo>
                  <a:cubicBezTo>
                    <a:pt x="62" y="0"/>
                    <a:pt x="57" y="3"/>
                    <a:pt x="53" y="6"/>
                  </a:cubicBezTo>
                  <a:cubicBezTo>
                    <a:pt x="52" y="6"/>
                    <a:pt x="51" y="7"/>
                    <a:pt x="50" y="8"/>
                  </a:cubicBezTo>
                  <a:cubicBezTo>
                    <a:pt x="50" y="7"/>
                    <a:pt x="49" y="6"/>
                    <a:pt x="48" y="6"/>
                  </a:cubicBezTo>
                  <a:cubicBezTo>
                    <a:pt x="44" y="3"/>
                    <a:pt x="39" y="0"/>
                    <a:pt x="24" y="13"/>
                  </a:cubicBezTo>
                  <a:cubicBezTo>
                    <a:pt x="9" y="27"/>
                    <a:pt x="0" y="19"/>
                    <a:pt x="0" y="19"/>
                  </a:cubicBezTo>
                  <a:cubicBezTo>
                    <a:pt x="2" y="25"/>
                    <a:pt x="19" y="34"/>
                    <a:pt x="38" y="28"/>
                  </a:cubicBezTo>
                  <a:cubicBezTo>
                    <a:pt x="45" y="26"/>
                    <a:pt x="49" y="23"/>
                    <a:pt x="50" y="20"/>
                  </a:cubicBezTo>
                  <a:cubicBezTo>
                    <a:pt x="52" y="23"/>
                    <a:pt x="56" y="26"/>
                    <a:pt x="62" y="28"/>
                  </a:cubicBezTo>
                  <a:cubicBezTo>
                    <a:pt x="81" y="34"/>
                    <a:pt x="99" y="25"/>
                    <a:pt x="101" y="19"/>
                  </a:cubicBezTo>
                  <a:cubicBezTo>
                    <a:pt x="101" y="19"/>
                    <a:pt x="92" y="27"/>
                    <a:pt x="7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9">
              <a:extLst>
                <a:ext uri="{FF2B5EF4-FFF2-40B4-BE49-F238E27FC236}">
                  <a16:creationId xmlns:a16="http://schemas.microsoft.com/office/drawing/2014/main" id="{5BA6BAF0-103D-49CE-A61A-3DB637BB4F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1038" y="6581775"/>
              <a:ext cx="449262" cy="211138"/>
            </a:xfrm>
            <a:custGeom>
              <a:avLst/>
              <a:gdLst>
                <a:gd name="T0" fmla="*/ 92 w 120"/>
                <a:gd name="T1" fmla="*/ 0 h 56"/>
                <a:gd name="T2" fmla="*/ 65 w 120"/>
                <a:gd name="T3" fmla="*/ 24 h 56"/>
                <a:gd name="T4" fmla="*/ 56 w 120"/>
                <a:gd name="T5" fmla="*/ 24 h 56"/>
                <a:gd name="T6" fmla="*/ 28 w 120"/>
                <a:gd name="T7" fmla="*/ 0 h 56"/>
                <a:gd name="T8" fmla="*/ 0 w 120"/>
                <a:gd name="T9" fmla="*/ 28 h 56"/>
                <a:gd name="T10" fmla="*/ 28 w 120"/>
                <a:gd name="T11" fmla="*/ 56 h 56"/>
                <a:gd name="T12" fmla="*/ 56 w 120"/>
                <a:gd name="T13" fmla="*/ 32 h 56"/>
                <a:gd name="T14" fmla="*/ 65 w 120"/>
                <a:gd name="T15" fmla="*/ 32 h 56"/>
                <a:gd name="T16" fmla="*/ 92 w 120"/>
                <a:gd name="T17" fmla="*/ 56 h 56"/>
                <a:gd name="T18" fmla="*/ 120 w 120"/>
                <a:gd name="T19" fmla="*/ 28 h 56"/>
                <a:gd name="T20" fmla="*/ 92 w 120"/>
                <a:gd name="T21" fmla="*/ 0 h 56"/>
                <a:gd name="T22" fmla="*/ 28 w 120"/>
                <a:gd name="T23" fmla="*/ 48 h 56"/>
                <a:gd name="T24" fmla="*/ 8 w 120"/>
                <a:gd name="T25" fmla="*/ 28 h 56"/>
                <a:gd name="T26" fmla="*/ 28 w 120"/>
                <a:gd name="T27" fmla="*/ 8 h 56"/>
                <a:gd name="T28" fmla="*/ 48 w 120"/>
                <a:gd name="T29" fmla="*/ 28 h 56"/>
                <a:gd name="T30" fmla="*/ 28 w 120"/>
                <a:gd name="T31" fmla="*/ 48 h 56"/>
                <a:gd name="T32" fmla="*/ 92 w 120"/>
                <a:gd name="T33" fmla="*/ 48 h 56"/>
                <a:gd name="T34" fmla="*/ 72 w 120"/>
                <a:gd name="T35" fmla="*/ 28 h 56"/>
                <a:gd name="T36" fmla="*/ 92 w 120"/>
                <a:gd name="T37" fmla="*/ 8 h 56"/>
                <a:gd name="T38" fmla="*/ 112 w 120"/>
                <a:gd name="T39" fmla="*/ 28 h 56"/>
                <a:gd name="T40" fmla="*/ 92 w 120"/>
                <a:gd name="T41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56">
                  <a:moveTo>
                    <a:pt x="92" y="0"/>
                  </a:moveTo>
                  <a:cubicBezTo>
                    <a:pt x="78" y="0"/>
                    <a:pt x="67" y="10"/>
                    <a:pt x="6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10"/>
                    <a:pt x="42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2" y="56"/>
                    <a:pt x="54" y="46"/>
                    <a:pt x="56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7" y="46"/>
                    <a:pt x="78" y="56"/>
                    <a:pt x="92" y="56"/>
                  </a:cubicBezTo>
                  <a:cubicBezTo>
                    <a:pt x="108" y="56"/>
                    <a:pt x="120" y="43"/>
                    <a:pt x="120" y="28"/>
                  </a:cubicBezTo>
                  <a:cubicBezTo>
                    <a:pt x="120" y="13"/>
                    <a:pt x="108" y="0"/>
                    <a:pt x="92" y="0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  <a:moveTo>
                    <a:pt x="92" y="48"/>
                  </a:moveTo>
                  <a:cubicBezTo>
                    <a:pt x="81" y="48"/>
                    <a:pt x="72" y="39"/>
                    <a:pt x="72" y="28"/>
                  </a:cubicBezTo>
                  <a:cubicBezTo>
                    <a:pt x="72" y="17"/>
                    <a:pt x="81" y="8"/>
                    <a:pt x="92" y="8"/>
                  </a:cubicBezTo>
                  <a:cubicBezTo>
                    <a:pt x="103" y="8"/>
                    <a:pt x="112" y="17"/>
                    <a:pt x="112" y="28"/>
                  </a:cubicBezTo>
                  <a:cubicBezTo>
                    <a:pt x="112" y="39"/>
                    <a:pt x="103" y="48"/>
                    <a:pt x="9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9B7D912-B09E-43DA-A85D-181A8AEC9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9" y="344967"/>
            <a:ext cx="4339051" cy="270794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1EFC7EC-BC40-4C2F-B4F5-FE18DECBA8B2}"/>
              </a:ext>
            </a:extLst>
          </p:cNvPr>
          <p:cNvSpPr txBox="1"/>
          <p:nvPr/>
        </p:nvSpPr>
        <p:spPr>
          <a:xfrm>
            <a:off x="8313510" y="4658100"/>
            <a:ext cx="350671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Increase Connectedness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BBFEA8-10B3-4640-BC67-43FDE3332349}"/>
              </a:ext>
            </a:extLst>
          </p:cNvPr>
          <p:cNvSpPr txBox="1"/>
          <p:nvPr/>
        </p:nvSpPr>
        <p:spPr>
          <a:xfrm>
            <a:off x="3758527" y="5568500"/>
            <a:ext cx="350671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Improve Your Ability to Focus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99D0B5-7D6F-4394-8F2B-0F8E8DE9976D}"/>
              </a:ext>
            </a:extLst>
          </p:cNvPr>
          <p:cNvSpPr txBox="1"/>
          <p:nvPr/>
        </p:nvSpPr>
        <p:spPr>
          <a:xfrm>
            <a:off x="8313510" y="5568501"/>
            <a:ext cx="3506718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Find Your Voice</a:t>
            </a:r>
          </a:p>
        </p:txBody>
      </p:sp>
      <p:sp>
        <p:nvSpPr>
          <p:cNvPr id="53" name="Freeform 93">
            <a:extLst>
              <a:ext uri="{FF2B5EF4-FFF2-40B4-BE49-F238E27FC236}">
                <a16:creationId xmlns:a16="http://schemas.microsoft.com/office/drawing/2014/main" id="{9B9541D5-CBC7-4E35-8A28-285AF16084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39518" y="3715978"/>
            <a:ext cx="700902" cy="637028"/>
          </a:xfrm>
          <a:custGeom>
            <a:avLst/>
            <a:gdLst>
              <a:gd name="T0" fmla="*/ 172 w 172"/>
              <a:gd name="T1" fmla="*/ 47 h 156"/>
              <a:gd name="T2" fmla="*/ 157 w 172"/>
              <a:gd name="T3" fmla="*/ 12 h 156"/>
              <a:gd name="T4" fmla="*/ 56 w 172"/>
              <a:gd name="T5" fmla="*/ 4 h 156"/>
              <a:gd name="T6" fmla="*/ 41 w 172"/>
              <a:gd name="T7" fmla="*/ 17 h 156"/>
              <a:gd name="T8" fmla="*/ 46 w 172"/>
              <a:gd name="T9" fmla="*/ 33 h 156"/>
              <a:gd name="T10" fmla="*/ 3 w 172"/>
              <a:gd name="T11" fmla="*/ 44 h 156"/>
              <a:gd name="T12" fmla="*/ 10 w 172"/>
              <a:gd name="T13" fmla="*/ 144 h 156"/>
              <a:gd name="T14" fmla="*/ 114 w 172"/>
              <a:gd name="T15" fmla="*/ 153 h 156"/>
              <a:gd name="T16" fmla="*/ 162 w 172"/>
              <a:gd name="T17" fmla="*/ 111 h 156"/>
              <a:gd name="T18" fmla="*/ 144 w 172"/>
              <a:gd name="T19" fmla="*/ 63 h 156"/>
              <a:gd name="T20" fmla="*/ 47 w 172"/>
              <a:gd name="T21" fmla="*/ 34 h 156"/>
              <a:gd name="T22" fmla="*/ 54 w 172"/>
              <a:gd name="T23" fmla="*/ 18 h 156"/>
              <a:gd name="T24" fmla="*/ 57 w 172"/>
              <a:gd name="T25" fmla="*/ 6 h 156"/>
              <a:gd name="T26" fmla="*/ 68 w 172"/>
              <a:gd name="T27" fmla="*/ 45 h 156"/>
              <a:gd name="T28" fmla="*/ 47 w 172"/>
              <a:gd name="T29" fmla="*/ 34 h 156"/>
              <a:gd name="T30" fmla="*/ 100 w 172"/>
              <a:gd name="T31" fmla="*/ 110 h 156"/>
              <a:gd name="T32" fmla="*/ 117 w 172"/>
              <a:gd name="T33" fmla="*/ 95 h 156"/>
              <a:gd name="T34" fmla="*/ 112 w 172"/>
              <a:gd name="T35" fmla="*/ 68 h 156"/>
              <a:gd name="T36" fmla="*/ 131 w 172"/>
              <a:gd name="T37" fmla="*/ 78 h 156"/>
              <a:gd name="T38" fmla="*/ 112 w 172"/>
              <a:gd name="T39" fmla="*/ 68 h 156"/>
              <a:gd name="T40" fmla="*/ 109 w 172"/>
              <a:gd name="T41" fmla="*/ 101 h 156"/>
              <a:gd name="T42" fmla="*/ 90 w 172"/>
              <a:gd name="T43" fmla="*/ 107 h 156"/>
              <a:gd name="T44" fmla="*/ 72 w 172"/>
              <a:gd name="T45" fmla="*/ 99 h 156"/>
              <a:gd name="T46" fmla="*/ 59 w 172"/>
              <a:gd name="T47" fmla="*/ 84 h 156"/>
              <a:gd name="T48" fmla="*/ 66 w 172"/>
              <a:gd name="T49" fmla="*/ 54 h 156"/>
              <a:gd name="T50" fmla="*/ 92 w 172"/>
              <a:gd name="T51" fmla="*/ 58 h 156"/>
              <a:gd name="T52" fmla="*/ 116 w 172"/>
              <a:gd name="T53" fmla="*/ 93 h 156"/>
              <a:gd name="T54" fmla="*/ 90 w 172"/>
              <a:gd name="T55" fmla="*/ 108 h 156"/>
              <a:gd name="T56" fmla="*/ 80 w 172"/>
              <a:gd name="T57" fmla="*/ 123 h 156"/>
              <a:gd name="T58" fmla="*/ 71 w 172"/>
              <a:gd name="T59" fmla="*/ 100 h 156"/>
              <a:gd name="T60" fmla="*/ 77 w 172"/>
              <a:gd name="T61" fmla="*/ 113 h 156"/>
              <a:gd name="T62" fmla="*/ 39 w 172"/>
              <a:gd name="T63" fmla="*/ 82 h 156"/>
              <a:gd name="T64" fmla="*/ 58 w 172"/>
              <a:gd name="T65" fmla="*/ 89 h 156"/>
              <a:gd name="T66" fmla="*/ 51 w 172"/>
              <a:gd name="T67" fmla="*/ 60 h 156"/>
              <a:gd name="T68" fmla="*/ 64 w 172"/>
              <a:gd name="T69" fmla="*/ 48 h 156"/>
              <a:gd name="T70" fmla="*/ 51 w 172"/>
              <a:gd name="T71" fmla="*/ 60 h 156"/>
              <a:gd name="T72" fmla="*/ 74 w 172"/>
              <a:gd name="T73" fmla="*/ 47 h 156"/>
              <a:gd name="T74" fmla="*/ 105 w 172"/>
              <a:gd name="T75" fmla="*/ 60 h 156"/>
              <a:gd name="T76" fmla="*/ 11 w 172"/>
              <a:gd name="T77" fmla="*/ 49 h 156"/>
              <a:gd name="T78" fmla="*/ 50 w 172"/>
              <a:gd name="T79" fmla="*/ 62 h 156"/>
              <a:gd name="T80" fmla="*/ 11 w 172"/>
              <a:gd name="T81" fmla="*/ 49 h 156"/>
              <a:gd name="T82" fmla="*/ 38 w 172"/>
              <a:gd name="T83" fmla="*/ 83 h 156"/>
              <a:gd name="T84" fmla="*/ 77 w 172"/>
              <a:gd name="T85" fmla="*/ 125 h 156"/>
              <a:gd name="T86" fmla="*/ 110 w 172"/>
              <a:gd name="T87" fmla="*/ 143 h 156"/>
              <a:gd name="T88" fmla="*/ 100 w 172"/>
              <a:gd name="T89" fmla="*/ 111 h 156"/>
              <a:gd name="T90" fmla="*/ 110 w 172"/>
              <a:gd name="T91" fmla="*/ 143 h 156"/>
              <a:gd name="T92" fmla="*/ 124 w 172"/>
              <a:gd name="T93" fmla="*/ 116 h 156"/>
              <a:gd name="T94" fmla="*/ 132 w 172"/>
              <a:gd name="T95" fmla="*/ 79 h 156"/>
              <a:gd name="T96" fmla="*/ 133 w 172"/>
              <a:gd name="T97" fmla="*/ 75 h 156"/>
              <a:gd name="T98" fmla="*/ 94 w 172"/>
              <a:gd name="T99" fmla="*/ 32 h 156"/>
              <a:gd name="T100" fmla="*/ 158 w 172"/>
              <a:gd name="T101" fmla="*/ 29 h 156"/>
              <a:gd name="T102" fmla="*/ 134 w 172"/>
              <a:gd name="T103" fmla="*/ 47 h 156"/>
              <a:gd name="T104" fmla="*/ 133 w 172"/>
              <a:gd name="T105" fmla="*/ 75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2" h="156">
                <a:moveTo>
                  <a:pt x="153" y="65"/>
                </a:moveTo>
                <a:cubicBezTo>
                  <a:pt x="163" y="65"/>
                  <a:pt x="172" y="57"/>
                  <a:pt x="172" y="47"/>
                </a:cubicBezTo>
                <a:cubicBezTo>
                  <a:pt x="172" y="39"/>
                  <a:pt x="167" y="33"/>
                  <a:pt x="160" y="30"/>
                </a:cubicBezTo>
                <a:cubicBezTo>
                  <a:pt x="162" y="22"/>
                  <a:pt x="161" y="16"/>
                  <a:pt x="157" y="12"/>
                </a:cubicBezTo>
                <a:cubicBezTo>
                  <a:pt x="148" y="1"/>
                  <a:pt x="121" y="8"/>
                  <a:pt x="91" y="28"/>
                </a:cubicBezTo>
                <a:cubicBezTo>
                  <a:pt x="79" y="10"/>
                  <a:pt x="66" y="0"/>
                  <a:pt x="56" y="4"/>
                </a:cubicBezTo>
                <a:cubicBezTo>
                  <a:pt x="52" y="5"/>
                  <a:pt x="49" y="9"/>
                  <a:pt x="48" y="15"/>
                </a:cubicBezTo>
                <a:cubicBezTo>
                  <a:pt x="45" y="15"/>
                  <a:pt x="43" y="16"/>
                  <a:pt x="41" y="17"/>
                </a:cubicBezTo>
                <a:cubicBezTo>
                  <a:pt x="37" y="21"/>
                  <a:pt x="37" y="26"/>
                  <a:pt x="40" y="30"/>
                </a:cubicBezTo>
                <a:cubicBezTo>
                  <a:pt x="42" y="32"/>
                  <a:pt x="44" y="33"/>
                  <a:pt x="46" y="33"/>
                </a:cubicBezTo>
                <a:cubicBezTo>
                  <a:pt x="46" y="35"/>
                  <a:pt x="46" y="37"/>
                  <a:pt x="46" y="39"/>
                </a:cubicBezTo>
                <a:cubicBezTo>
                  <a:pt x="23" y="34"/>
                  <a:pt x="6" y="36"/>
                  <a:pt x="3" y="44"/>
                </a:cubicBezTo>
                <a:cubicBezTo>
                  <a:pt x="0" y="53"/>
                  <a:pt x="12" y="66"/>
                  <a:pt x="33" y="80"/>
                </a:cubicBezTo>
                <a:cubicBezTo>
                  <a:pt x="11" y="108"/>
                  <a:pt x="1" y="133"/>
                  <a:pt x="10" y="144"/>
                </a:cubicBezTo>
                <a:cubicBezTo>
                  <a:pt x="20" y="155"/>
                  <a:pt x="48" y="147"/>
                  <a:pt x="78" y="127"/>
                </a:cubicBezTo>
                <a:cubicBezTo>
                  <a:pt x="91" y="146"/>
                  <a:pt x="105" y="156"/>
                  <a:pt x="114" y="153"/>
                </a:cubicBezTo>
                <a:cubicBezTo>
                  <a:pt x="123" y="149"/>
                  <a:pt x="126" y="136"/>
                  <a:pt x="125" y="117"/>
                </a:cubicBezTo>
                <a:cubicBezTo>
                  <a:pt x="145" y="120"/>
                  <a:pt x="160" y="119"/>
                  <a:pt x="162" y="111"/>
                </a:cubicBezTo>
                <a:cubicBezTo>
                  <a:pt x="165" y="102"/>
                  <a:pt x="154" y="89"/>
                  <a:pt x="134" y="76"/>
                </a:cubicBezTo>
                <a:cubicBezTo>
                  <a:pt x="138" y="72"/>
                  <a:pt x="141" y="67"/>
                  <a:pt x="144" y="63"/>
                </a:cubicBezTo>
                <a:cubicBezTo>
                  <a:pt x="147" y="65"/>
                  <a:pt x="150" y="65"/>
                  <a:pt x="153" y="65"/>
                </a:cubicBezTo>
                <a:close/>
                <a:moveTo>
                  <a:pt x="47" y="34"/>
                </a:moveTo>
                <a:cubicBezTo>
                  <a:pt x="49" y="34"/>
                  <a:pt x="52" y="33"/>
                  <a:pt x="53" y="31"/>
                </a:cubicBezTo>
                <a:cubicBezTo>
                  <a:pt x="57" y="28"/>
                  <a:pt x="58" y="22"/>
                  <a:pt x="54" y="18"/>
                </a:cubicBezTo>
                <a:cubicBezTo>
                  <a:pt x="53" y="17"/>
                  <a:pt x="51" y="16"/>
                  <a:pt x="49" y="15"/>
                </a:cubicBezTo>
                <a:cubicBezTo>
                  <a:pt x="51" y="11"/>
                  <a:pt x="53" y="8"/>
                  <a:pt x="57" y="6"/>
                </a:cubicBezTo>
                <a:cubicBezTo>
                  <a:pt x="65" y="3"/>
                  <a:pt x="77" y="12"/>
                  <a:pt x="89" y="29"/>
                </a:cubicBezTo>
                <a:cubicBezTo>
                  <a:pt x="82" y="34"/>
                  <a:pt x="75" y="39"/>
                  <a:pt x="68" y="45"/>
                </a:cubicBezTo>
                <a:cubicBezTo>
                  <a:pt x="61" y="43"/>
                  <a:pt x="54" y="41"/>
                  <a:pt x="48" y="39"/>
                </a:cubicBezTo>
                <a:cubicBezTo>
                  <a:pt x="47" y="37"/>
                  <a:pt x="47" y="35"/>
                  <a:pt x="47" y="34"/>
                </a:cubicBezTo>
                <a:close/>
                <a:moveTo>
                  <a:pt x="119" y="115"/>
                </a:moveTo>
                <a:cubicBezTo>
                  <a:pt x="113" y="114"/>
                  <a:pt x="107" y="112"/>
                  <a:pt x="100" y="110"/>
                </a:cubicBezTo>
                <a:cubicBezTo>
                  <a:pt x="103" y="108"/>
                  <a:pt x="105" y="106"/>
                  <a:pt x="107" y="104"/>
                </a:cubicBezTo>
                <a:cubicBezTo>
                  <a:pt x="111" y="101"/>
                  <a:pt x="114" y="98"/>
                  <a:pt x="117" y="95"/>
                </a:cubicBezTo>
                <a:cubicBezTo>
                  <a:pt x="118" y="102"/>
                  <a:pt x="119" y="109"/>
                  <a:pt x="119" y="115"/>
                </a:cubicBezTo>
                <a:close/>
                <a:moveTo>
                  <a:pt x="112" y="68"/>
                </a:moveTo>
                <a:cubicBezTo>
                  <a:pt x="112" y="68"/>
                  <a:pt x="112" y="68"/>
                  <a:pt x="112" y="68"/>
                </a:cubicBezTo>
                <a:cubicBezTo>
                  <a:pt x="119" y="71"/>
                  <a:pt x="125" y="75"/>
                  <a:pt x="131" y="78"/>
                </a:cubicBezTo>
                <a:cubicBezTo>
                  <a:pt x="127" y="82"/>
                  <a:pt x="124" y="86"/>
                  <a:pt x="120" y="90"/>
                </a:cubicBezTo>
                <a:cubicBezTo>
                  <a:pt x="118" y="83"/>
                  <a:pt x="115" y="75"/>
                  <a:pt x="112" y="68"/>
                </a:cubicBezTo>
                <a:close/>
                <a:moveTo>
                  <a:pt x="116" y="93"/>
                </a:moveTo>
                <a:cubicBezTo>
                  <a:pt x="114" y="96"/>
                  <a:pt x="111" y="98"/>
                  <a:pt x="109" y="101"/>
                </a:cubicBezTo>
                <a:cubicBezTo>
                  <a:pt x="105" y="104"/>
                  <a:pt x="102" y="107"/>
                  <a:pt x="98" y="109"/>
                </a:cubicBezTo>
                <a:cubicBezTo>
                  <a:pt x="96" y="108"/>
                  <a:pt x="93" y="108"/>
                  <a:pt x="90" y="107"/>
                </a:cubicBezTo>
                <a:cubicBezTo>
                  <a:pt x="91" y="102"/>
                  <a:pt x="89" y="96"/>
                  <a:pt x="84" y="94"/>
                </a:cubicBezTo>
                <a:cubicBezTo>
                  <a:pt x="79" y="93"/>
                  <a:pt x="74" y="95"/>
                  <a:pt x="72" y="99"/>
                </a:cubicBezTo>
                <a:cubicBezTo>
                  <a:pt x="69" y="98"/>
                  <a:pt x="66" y="97"/>
                  <a:pt x="64" y="95"/>
                </a:cubicBezTo>
                <a:cubicBezTo>
                  <a:pt x="62" y="92"/>
                  <a:pt x="60" y="88"/>
                  <a:pt x="59" y="84"/>
                </a:cubicBezTo>
                <a:cubicBezTo>
                  <a:pt x="57" y="78"/>
                  <a:pt x="55" y="72"/>
                  <a:pt x="53" y="67"/>
                </a:cubicBezTo>
                <a:cubicBezTo>
                  <a:pt x="57" y="62"/>
                  <a:pt x="62" y="58"/>
                  <a:pt x="66" y="54"/>
                </a:cubicBezTo>
                <a:cubicBezTo>
                  <a:pt x="68" y="52"/>
                  <a:pt x="69" y="51"/>
                  <a:pt x="70" y="50"/>
                </a:cubicBezTo>
                <a:cubicBezTo>
                  <a:pt x="77" y="52"/>
                  <a:pt x="85" y="55"/>
                  <a:pt x="92" y="58"/>
                </a:cubicBezTo>
                <a:cubicBezTo>
                  <a:pt x="97" y="60"/>
                  <a:pt x="103" y="63"/>
                  <a:pt x="108" y="65"/>
                </a:cubicBezTo>
                <a:cubicBezTo>
                  <a:pt x="111" y="75"/>
                  <a:pt x="114" y="85"/>
                  <a:pt x="116" y="93"/>
                </a:cubicBezTo>
                <a:close/>
                <a:moveTo>
                  <a:pt x="77" y="113"/>
                </a:moveTo>
                <a:cubicBezTo>
                  <a:pt x="82" y="115"/>
                  <a:pt x="88" y="113"/>
                  <a:pt x="90" y="108"/>
                </a:cubicBezTo>
                <a:cubicBezTo>
                  <a:pt x="92" y="108"/>
                  <a:pt x="95" y="109"/>
                  <a:pt x="97" y="110"/>
                </a:cubicBezTo>
                <a:cubicBezTo>
                  <a:pt x="91" y="115"/>
                  <a:pt x="86" y="119"/>
                  <a:pt x="80" y="123"/>
                </a:cubicBezTo>
                <a:cubicBezTo>
                  <a:pt x="74" y="116"/>
                  <a:pt x="69" y="107"/>
                  <a:pt x="65" y="97"/>
                </a:cubicBezTo>
                <a:cubicBezTo>
                  <a:pt x="67" y="98"/>
                  <a:pt x="69" y="99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69" y="105"/>
                  <a:pt x="72" y="111"/>
                  <a:pt x="77" y="113"/>
                </a:cubicBezTo>
                <a:close/>
                <a:moveTo>
                  <a:pt x="60" y="94"/>
                </a:moveTo>
                <a:cubicBezTo>
                  <a:pt x="53" y="90"/>
                  <a:pt x="46" y="86"/>
                  <a:pt x="39" y="82"/>
                </a:cubicBezTo>
                <a:cubicBezTo>
                  <a:pt x="43" y="77"/>
                  <a:pt x="47" y="73"/>
                  <a:pt x="51" y="68"/>
                </a:cubicBezTo>
                <a:cubicBezTo>
                  <a:pt x="53" y="75"/>
                  <a:pt x="55" y="82"/>
                  <a:pt x="58" y="89"/>
                </a:cubicBezTo>
                <a:cubicBezTo>
                  <a:pt x="59" y="90"/>
                  <a:pt x="60" y="92"/>
                  <a:pt x="60" y="94"/>
                </a:cubicBezTo>
                <a:close/>
                <a:moveTo>
                  <a:pt x="51" y="60"/>
                </a:moveTo>
                <a:cubicBezTo>
                  <a:pt x="50" y="55"/>
                  <a:pt x="49" y="49"/>
                  <a:pt x="48" y="44"/>
                </a:cubicBezTo>
                <a:cubicBezTo>
                  <a:pt x="53" y="45"/>
                  <a:pt x="59" y="47"/>
                  <a:pt x="64" y="48"/>
                </a:cubicBezTo>
                <a:cubicBezTo>
                  <a:pt x="63" y="49"/>
                  <a:pt x="62" y="51"/>
                  <a:pt x="60" y="52"/>
                </a:cubicBezTo>
                <a:cubicBezTo>
                  <a:pt x="57" y="55"/>
                  <a:pt x="54" y="57"/>
                  <a:pt x="51" y="60"/>
                </a:cubicBezTo>
                <a:close/>
                <a:moveTo>
                  <a:pt x="91" y="53"/>
                </a:moveTo>
                <a:cubicBezTo>
                  <a:pt x="85" y="51"/>
                  <a:pt x="80" y="49"/>
                  <a:pt x="74" y="47"/>
                </a:cubicBezTo>
                <a:cubicBezTo>
                  <a:pt x="80" y="42"/>
                  <a:pt x="86" y="37"/>
                  <a:pt x="92" y="33"/>
                </a:cubicBezTo>
                <a:cubicBezTo>
                  <a:pt x="97" y="41"/>
                  <a:pt x="101" y="50"/>
                  <a:pt x="105" y="60"/>
                </a:cubicBezTo>
                <a:cubicBezTo>
                  <a:pt x="101" y="58"/>
                  <a:pt x="96" y="55"/>
                  <a:pt x="91" y="53"/>
                </a:cubicBezTo>
                <a:close/>
                <a:moveTo>
                  <a:pt x="11" y="49"/>
                </a:moveTo>
                <a:cubicBezTo>
                  <a:pt x="13" y="42"/>
                  <a:pt x="27" y="40"/>
                  <a:pt x="46" y="44"/>
                </a:cubicBezTo>
                <a:cubicBezTo>
                  <a:pt x="47" y="50"/>
                  <a:pt x="48" y="56"/>
                  <a:pt x="50" y="62"/>
                </a:cubicBezTo>
                <a:cubicBezTo>
                  <a:pt x="44" y="67"/>
                  <a:pt x="39" y="73"/>
                  <a:pt x="34" y="79"/>
                </a:cubicBezTo>
                <a:cubicBezTo>
                  <a:pt x="18" y="67"/>
                  <a:pt x="9" y="56"/>
                  <a:pt x="11" y="49"/>
                </a:cubicBezTo>
                <a:close/>
                <a:moveTo>
                  <a:pt x="20" y="138"/>
                </a:moveTo>
                <a:cubicBezTo>
                  <a:pt x="11" y="129"/>
                  <a:pt x="19" y="107"/>
                  <a:pt x="38" y="83"/>
                </a:cubicBezTo>
                <a:cubicBezTo>
                  <a:pt x="45" y="88"/>
                  <a:pt x="53" y="92"/>
                  <a:pt x="61" y="96"/>
                </a:cubicBezTo>
                <a:cubicBezTo>
                  <a:pt x="66" y="107"/>
                  <a:pt x="71" y="117"/>
                  <a:pt x="77" y="125"/>
                </a:cubicBezTo>
                <a:cubicBezTo>
                  <a:pt x="51" y="142"/>
                  <a:pt x="28" y="148"/>
                  <a:pt x="20" y="138"/>
                </a:cubicBezTo>
                <a:close/>
                <a:moveTo>
                  <a:pt x="110" y="143"/>
                </a:moveTo>
                <a:cubicBezTo>
                  <a:pt x="102" y="146"/>
                  <a:pt x="92" y="139"/>
                  <a:pt x="81" y="125"/>
                </a:cubicBezTo>
                <a:cubicBezTo>
                  <a:pt x="87" y="121"/>
                  <a:pt x="93" y="116"/>
                  <a:pt x="100" y="111"/>
                </a:cubicBezTo>
                <a:cubicBezTo>
                  <a:pt x="106" y="113"/>
                  <a:pt x="113" y="115"/>
                  <a:pt x="119" y="116"/>
                </a:cubicBezTo>
                <a:cubicBezTo>
                  <a:pt x="120" y="130"/>
                  <a:pt x="117" y="140"/>
                  <a:pt x="110" y="143"/>
                </a:cubicBezTo>
                <a:close/>
                <a:moveTo>
                  <a:pt x="158" y="111"/>
                </a:moveTo>
                <a:cubicBezTo>
                  <a:pt x="156" y="118"/>
                  <a:pt x="143" y="119"/>
                  <a:pt x="124" y="116"/>
                </a:cubicBezTo>
                <a:cubicBezTo>
                  <a:pt x="124" y="109"/>
                  <a:pt x="122" y="100"/>
                  <a:pt x="120" y="92"/>
                </a:cubicBezTo>
                <a:cubicBezTo>
                  <a:pt x="124" y="87"/>
                  <a:pt x="128" y="83"/>
                  <a:pt x="132" y="79"/>
                </a:cubicBezTo>
                <a:cubicBezTo>
                  <a:pt x="150" y="91"/>
                  <a:pt x="161" y="103"/>
                  <a:pt x="158" y="111"/>
                </a:cubicBezTo>
                <a:close/>
                <a:moveTo>
                  <a:pt x="133" y="75"/>
                </a:moveTo>
                <a:cubicBezTo>
                  <a:pt x="126" y="71"/>
                  <a:pt x="119" y="67"/>
                  <a:pt x="110" y="62"/>
                </a:cubicBezTo>
                <a:cubicBezTo>
                  <a:pt x="105" y="51"/>
                  <a:pt x="100" y="41"/>
                  <a:pt x="94" y="32"/>
                </a:cubicBezTo>
                <a:cubicBezTo>
                  <a:pt x="122" y="13"/>
                  <a:pt x="147" y="6"/>
                  <a:pt x="155" y="16"/>
                </a:cubicBezTo>
                <a:cubicBezTo>
                  <a:pt x="158" y="19"/>
                  <a:pt x="159" y="24"/>
                  <a:pt x="158" y="29"/>
                </a:cubicBezTo>
                <a:cubicBezTo>
                  <a:pt x="157" y="29"/>
                  <a:pt x="155" y="28"/>
                  <a:pt x="153" y="28"/>
                </a:cubicBezTo>
                <a:cubicBezTo>
                  <a:pt x="143" y="28"/>
                  <a:pt x="134" y="37"/>
                  <a:pt x="134" y="47"/>
                </a:cubicBezTo>
                <a:cubicBezTo>
                  <a:pt x="134" y="53"/>
                  <a:pt x="138" y="59"/>
                  <a:pt x="143" y="62"/>
                </a:cubicBezTo>
                <a:cubicBezTo>
                  <a:pt x="140" y="67"/>
                  <a:pt x="137" y="71"/>
                  <a:pt x="133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2">
            <a:extLst>
              <a:ext uri="{FF2B5EF4-FFF2-40B4-BE49-F238E27FC236}">
                <a16:creationId xmlns:a16="http://schemas.microsoft.com/office/drawing/2014/main" id="{3451DE82-51F5-4BD4-AFE0-A91AD3FB08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55499" y="4634042"/>
            <a:ext cx="679530" cy="673675"/>
          </a:xfrm>
          <a:custGeom>
            <a:avLst/>
            <a:gdLst>
              <a:gd name="T0" fmla="*/ 73 w 147"/>
              <a:gd name="T1" fmla="*/ 0 h 146"/>
              <a:gd name="T2" fmla="*/ 0 w 147"/>
              <a:gd name="T3" fmla="*/ 73 h 146"/>
              <a:gd name="T4" fmla="*/ 73 w 147"/>
              <a:gd name="T5" fmla="*/ 146 h 146"/>
              <a:gd name="T6" fmla="*/ 147 w 147"/>
              <a:gd name="T7" fmla="*/ 73 h 146"/>
              <a:gd name="T8" fmla="*/ 73 w 147"/>
              <a:gd name="T9" fmla="*/ 0 h 146"/>
              <a:gd name="T10" fmla="*/ 77 w 147"/>
              <a:gd name="T11" fmla="*/ 132 h 146"/>
              <a:gd name="T12" fmla="*/ 77 w 147"/>
              <a:gd name="T13" fmla="*/ 131 h 146"/>
              <a:gd name="T14" fmla="*/ 77 w 147"/>
              <a:gd name="T15" fmla="*/ 124 h 146"/>
              <a:gd name="T16" fmla="*/ 73 w 147"/>
              <a:gd name="T17" fmla="*/ 120 h 146"/>
              <a:gd name="T18" fmla="*/ 69 w 147"/>
              <a:gd name="T19" fmla="*/ 124 h 146"/>
              <a:gd name="T20" fmla="*/ 69 w 147"/>
              <a:gd name="T21" fmla="*/ 131 h 146"/>
              <a:gd name="T22" fmla="*/ 69 w 147"/>
              <a:gd name="T23" fmla="*/ 132 h 146"/>
              <a:gd name="T24" fmla="*/ 15 w 147"/>
              <a:gd name="T25" fmla="*/ 77 h 146"/>
              <a:gd name="T26" fmla="*/ 22 w 147"/>
              <a:gd name="T27" fmla="*/ 77 h 146"/>
              <a:gd name="T28" fmla="*/ 26 w 147"/>
              <a:gd name="T29" fmla="*/ 73 h 146"/>
              <a:gd name="T30" fmla="*/ 22 w 147"/>
              <a:gd name="T31" fmla="*/ 69 h 146"/>
              <a:gd name="T32" fmla="*/ 15 w 147"/>
              <a:gd name="T33" fmla="*/ 69 h 146"/>
              <a:gd name="T34" fmla="*/ 69 w 147"/>
              <a:gd name="T35" fmla="*/ 15 h 146"/>
              <a:gd name="T36" fmla="*/ 69 w 147"/>
              <a:gd name="T37" fmla="*/ 22 h 146"/>
              <a:gd name="T38" fmla="*/ 73 w 147"/>
              <a:gd name="T39" fmla="*/ 26 h 146"/>
              <a:gd name="T40" fmla="*/ 77 w 147"/>
              <a:gd name="T41" fmla="*/ 22 h 146"/>
              <a:gd name="T42" fmla="*/ 77 w 147"/>
              <a:gd name="T43" fmla="*/ 15 h 146"/>
              <a:gd name="T44" fmla="*/ 132 w 147"/>
              <a:gd name="T45" fmla="*/ 69 h 146"/>
              <a:gd name="T46" fmla="*/ 125 w 147"/>
              <a:gd name="T47" fmla="*/ 69 h 146"/>
              <a:gd name="T48" fmla="*/ 120 w 147"/>
              <a:gd name="T49" fmla="*/ 73 h 146"/>
              <a:gd name="T50" fmla="*/ 125 w 147"/>
              <a:gd name="T51" fmla="*/ 77 h 146"/>
              <a:gd name="T52" fmla="*/ 132 w 147"/>
              <a:gd name="T53" fmla="*/ 77 h 146"/>
              <a:gd name="T54" fmla="*/ 77 w 147"/>
              <a:gd name="T55" fmla="*/ 132 h 146"/>
              <a:gd name="T56" fmla="*/ 82 w 147"/>
              <a:gd name="T57" fmla="*/ 56 h 146"/>
              <a:gd name="T58" fmla="*/ 73 w 147"/>
              <a:gd name="T59" fmla="*/ 54 h 146"/>
              <a:gd name="T60" fmla="*/ 54 w 147"/>
              <a:gd name="T61" fmla="*/ 73 h 146"/>
              <a:gd name="T62" fmla="*/ 54 w 147"/>
              <a:gd name="T63" fmla="*/ 78 h 146"/>
              <a:gd name="T64" fmla="*/ 33 w 147"/>
              <a:gd name="T65" fmla="*/ 105 h 146"/>
              <a:gd name="T66" fmla="*/ 65 w 147"/>
              <a:gd name="T67" fmla="*/ 91 h 146"/>
              <a:gd name="T68" fmla="*/ 73 w 147"/>
              <a:gd name="T69" fmla="*/ 93 h 146"/>
              <a:gd name="T70" fmla="*/ 93 w 147"/>
              <a:gd name="T71" fmla="*/ 73 h 146"/>
              <a:gd name="T72" fmla="*/ 92 w 147"/>
              <a:gd name="T73" fmla="*/ 69 h 146"/>
              <a:gd name="T74" fmla="*/ 114 w 147"/>
              <a:gd name="T75" fmla="*/ 41 h 146"/>
              <a:gd name="T76" fmla="*/ 82 w 147"/>
              <a:gd name="T77" fmla="*/ 56 h 146"/>
              <a:gd name="T78" fmla="*/ 73 w 147"/>
              <a:gd name="T79" fmla="*/ 82 h 146"/>
              <a:gd name="T80" fmla="*/ 65 w 147"/>
              <a:gd name="T81" fmla="*/ 73 h 146"/>
              <a:gd name="T82" fmla="*/ 73 w 147"/>
              <a:gd name="T83" fmla="*/ 65 h 146"/>
              <a:gd name="T84" fmla="*/ 82 w 147"/>
              <a:gd name="T85" fmla="*/ 73 h 146"/>
              <a:gd name="T86" fmla="*/ 73 w 147"/>
              <a:gd name="T87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7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4"/>
                  <a:pt x="33" y="146"/>
                  <a:pt x="73" y="146"/>
                </a:cubicBezTo>
                <a:cubicBezTo>
                  <a:pt x="114" y="146"/>
                  <a:pt x="147" y="114"/>
                  <a:pt x="147" y="73"/>
                </a:cubicBezTo>
                <a:cubicBezTo>
                  <a:pt x="147" y="33"/>
                  <a:pt x="114" y="0"/>
                  <a:pt x="73" y="0"/>
                </a:cubicBezTo>
                <a:close/>
                <a:moveTo>
                  <a:pt x="77" y="132"/>
                </a:moveTo>
                <a:cubicBezTo>
                  <a:pt x="77" y="132"/>
                  <a:pt x="77" y="132"/>
                  <a:pt x="77" y="131"/>
                </a:cubicBezTo>
                <a:cubicBezTo>
                  <a:pt x="77" y="124"/>
                  <a:pt x="77" y="124"/>
                  <a:pt x="77" y="124"/>
                </a:cubicBezTo>
                <a:cubicBezTo>
                  <a:pt x="77" y="122"/>
                  <a:pt x="76" y="120"/>
                  <a:pt x="73" y="120"/>
                </a:cubicBezTo>
                <a:cubicBezTo>
                  <a:pt x="71" y="120"/>
                  <a:pt x="69" y="122"/>
                  <a:pt x="69" y="124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40" y="130"/>
                  <a:pt x="17" y="106"/>
                  <a:pt x="15" y="77"/>
                </a:cubicBezTo>
                <a:cubicBezTo>
                  <a:pt x="22" y="77"/>
                  <a:pt x="22" y="77"/>
                  <a:pt x="22" y="77"/>
                </a:cubicBezTo>
                <a:cubicBezTo>
                  <a:pt x="24" y="77"/>
                  <a:pt x="26" y="75"/>
                  <a:pt x="26" y="73"/>
                </a:cubicBezTo>
                <a:cubicBezTo>
                  <a:pt x="26" y="71"/>
                  <a:pt x="24" y="69"/>
                  <a:pt x="22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7" y="40"/>
                  <a:pt x="40" y="17"/>
                  <a:pt x="69" y="15"/>
                </a:cubicBezTo>
                <a:cubicBezTo>
                  <a:pt x="69" y="22"/>
                  <a:pt x="69" y="22"/>
                  <a:pt x="69" y="22"/>
                </a:cubicBezTo>
                <a:cubicBezTo>
                  <a:pt x="69" y="24"/>
                  <a:pt x="71" y="26"/>
                  <a:pt x="73" y="26"/>
                </a:cubicBezTo>
                <a:cubicBezTo>
                  <a:pt x="76" y="26"/>
                  <a:pt x="77" y="24"/>
                  <a:pt x="77" y="22"/>
                </a:cubicBezTo>
                <a:cubicBezTo>
                  <a:pt x="77" y="15"/>
                  <a:pt x="77" y="15"/>
                  <a:pt x="77" y="15"/>
                </a:cubicBezTo>
                <a:cubicBezTo>
                  <a:pt x="107" y="17"/>
                  <a:pt x="130" y="40"/>
                  <a:pt x="132" y="69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122" y="69"/>
                  <a:pt x="120" y="71"/>
                  <a:pt x="120" y="73"/>
                </a:cubicBezTo>
                <a:cubicBezTo>
                  <a:pt x="120" y="75"/>
                  <a:pt x="122" y="77"/>
                  <a:pt x="125" y="77"/>
                </a:cubicBezTo>
                <a:cubicBezTo>
                  <a:pt x="132" y="77"/>
                  <a:pt x="132" y="77"/>
                  <a:pt x="132" y="77"/>
                </a:cubicBezTo>
                <a:cubicBezTo>
                  <a:pt x="130" y="106"/>
                  <a:pt x="107" y="130"/>
                  <a:pt x="77" y="132"/>
                </a:cubicBezTo>
                <a:close/>
                <a:moveTo>
                  <a:pt x="82" y="56"/>
                </a:moveTo>
                <a:cubicBezTo>
                  <a:pt x="79" y="55"/>
                  <a:pt x="76" y="54"/>
                  <a:pt x="73" y="54"/>
                </a:cubicBezTo>
                <a:cubicBezTo>
                  <a:pt x="62" y="54"/>
                  <a:pt x="54" y="63"/>
                  <a:pt x="54" y="73"/>
                </a:cubicBezTo>
                <a:cubicBezTo>
                  <a:pt x="54" y="75"/>
                  <a:pt x="54" y="76"/>
                  <a:pt x="54" y="78"/>
                </a:cubicBezTo>
                <a:cubicBezTo>
                  <a:pt x="49" y="85"/>
                  <a:pt x="42" y="94"/>
                  <a:pt x="33" y="105"/>
                </a:cubicBezTo>
                <a:cubicBezTo>
                  <a:pt x="65" y="91"/>
                  <a:pt x="65" y="91"/>
                  <a:pt x="65" y="91"/>
                </a:cubicBezTo>
                <a:cubicBezTo>
                  <a:pt x="67" y="92"/>
                  <a:pt x="70" y="93"/>
                  <a:pt x="73" y="93"/>
                </a:cubicBezTo>
                <a:cubicBezTo>
                  <a:pt x="84" y="93"/>
                  <a:pt x="93" y="84"/>
                  <a:pt x="93" y="73"/>
                </a:cubicBezTo>
                <a:cubicBezTo>
                  <a:pt x="93" y="72"/>
                  <a:pt x="92" y="70"/>
                  <a:pt x="92" y="69"/>
                </a:cubicBezTo>
                <a:cubicBezTo>
                  <a:pt x="97" y="62"/>
                  <a:pt x="105" y="53"/>
                  <a:pt x="114" y="41"/>
                </a:cubicBezTo>
                <a:lnTo>
                  <a:pt x="82" y="56"/>
                </a:lnTo>
                <a:close/>
                <a:moveTo>
                  <a:pt x="73" y="82"/>
                </a:moveTo>
                <a:cubicBezTo>
                  <a:pt x="69" y="82"/>
                  <a:pt x="65" y="78"/>
                  <a:pt x="65" y="73"/>
                </a:cubicBezTo>
                <a:cubicBezTo>
                  <a:pt x="65" y="69"/>
                  <a:pt x="69" y="65"/>
                  <a:pt x="73" y="65"/>
                </a:cubicBezTo>
                <a:cubicBezTo>
                  <a:pt x="78" y="65"/>
                  <a:pt x="82" y="69"/>
                  <a:pt x="82" y="73"/>
                </a:cubicBezTo>
                <a:cubicBezTo>
                  <a:pt x="82" y="78"/>
                  <a:pt x="78" y="82"/>
                  <a:pt x="73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99">
            <a:extLst>
              <a:ext uri="{FF2B5EF4-FFF2-40B4-BE49-F238E27FC236}">
                <a16:creationId xmlns:a16="http://schemas.microsoft.com/office/drawing/2014/main" id="{0BC1DF31-0D9C-4826-86C6-FB4FE2D3D20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265245" y="4708868"/>
            <a:ext cx="783824" cy="555593"/>
          </a:xfrm>
          <a:custGeom>
            <a:avLst/>
            <a:gdLst>
              <a:gd name="T0" fmla="*/ 121 w 144"/>
              <a:gd name="T1" fmla="*/ 20 h 102"/>
              <a:gd name="T2" fmla="*/ 65 w 144"/>
              <a:gd name="T3" fmla="*/ 0 h 102"/>
              <a:gd name="T4" fmla="*/ 59 w 144"/>
              <a:gd name="T5" fmla="*/ 11 h 102"/>
              <a:gd name="T6" fmla="*/ 8 w 144"/>
              <a:gd name="T7" fmla="*/ 68 h 102"/>
              <a:gd name="T8" fmla="*/ 8 w 144"/>
              <a:gd name="T9" fmla="*/ 83 h 102"/>
              <a:gd name="T10" fmla="*/ 59 w 144"/>
              <a:gd name="T11" fmla="*/ 90 h 102"/>
              <a:gd name="T12" fmla="*/ 71 w 144"/>
              <a:gd name="T13" fmla="*/ 102 h 102"/>
              <a:gd name="T14" fmla="*/ 82 w 144"/>
              <a:gd name="T15" fmla="*/ 89 h 102"/>
              <a:gd name="T16" fmla="*/ 121 w 144"/>
              <a:gd name="T17" fmla="*/ 76 h 102"/>
              <a:gd name="T18" fmla="*/ 125 w 144"/>
              <a:gd name="T19" fmla="*/ 65 h 102"/>
              <a:gd name="T20" fmla="*/ 132 w 144"/>
              <a:gd name="T21" fmla="*/ 36 h 102"/>
              <a:gd name="T22" fmla="*/ 132 w 144"/>
              <a:gd name="T23" fmla="*/ 13 h 102"/>
              <a:gd name="T24" fmla="*/ 118 w 144"/>
              <a:gd name="T25" fmla="*/ 30 h 102"/>
              <a:gd name="T26" fmla="*/ 71 w 144"/>
              <a:gd name="T27" fmla="*/ 12 h 102"/>
              <a:gd name="T28" fmla="*/ 121 w 144"/>
              <a:gd name="T29" fmla="*/ 24 h 102"/>
              <a:gd name="T30" fmla="*/ 121 w 144"/>
              <a:gd name="T31" fmla="*/ 27 h 102"/>
              <a:gd name="T32" fmla="*/ 61 w 144"/>
              <a:gd name="T33" fmla="*/ 15 h 102"/>
              <a:gd name="T34" fmla="*/ 45 w 144"/>
              <a:gd name="T35" fmla="*/ 54 h 102"/>
              <a:gd name="T36" fmla="*/ 14 w 144"/>
              <a:gd name="T37" fmla="*/ 71 h 102"/>
              <a:gd name="T38" fmla="*/ 91 w 144"/>
              <a:gd name="T39" fmla="*/ 39 h 102"/>
              <a:gd name="T40" fmla="*/ 68 w 144"/>
              <a:gd name="T41" fmla="*/ 14 h 102"/>
              <a:gd name="T42" fmla="*/ 91 w 144"/>
              <a:gd name="T43" fmla="*/ 39 h 102"/>
              <a:gd name="T44" fmla="*/ 64 w 144"/>
              <a:gd name="T45" fmla="*/ 17 h 102"/>
              <a:gd name="T46" fmla="*/ 56 w 144"/>
              <a:gd name="T47" fmla="*/ 51 h 102"/>
              <a:gd name="T48" fmla="*/ 57 w 144"/>
              <a:gd name="T49" fmla="*/ 54 h 102"/>
              <a:gd name="T50" fmla="*/ 68 w 144"/>
              <a:gd name="T51" fmla="*/ 79 h 102"/>
              <a:gd name="T52" fmla="*/ 56 w 144"/>
              <a:gd name="T53" fmla="*/ 59 h 102"/>
              <a:gd name="T54" fmla="*/ 57 w 144"/>
              <a:gd name="T55" fmla="*/ 54 h 102"/>
              <a:gd name="T56" fmla="*/ 72 w 144"/>
              <a:gd name="T57" fmla="*/ 79 h 102"/>
              <a:gd name="T58" fmla="*/ 94 w 144"/>
              <a:gd name="T59" fmla="*/ 42 h 102"/>
              <a:gd name="T60" fmla="*/ 77 w 144"/>
              <a:gd name="T61" fmla="*/ 81 h 102"/>
              <a:gd name="T62" fmla="*/ 114 w 144"/>
              <a:gd name="T63" fmla="*/ 36 h 102"/>
              <a:gd name="T64" fmla="*/ 97 w 144"/>
              <a:gd name="T65" fmla="*/ 41 h 102"/>
              <a:gd name="T66" fmla="*/ 15 w 144"/>
              <a:gd name="T67" fmla="*/ 75 h 102"/>
              <a:gd name="T68" fmla="*/ 46 w 144"/>
              <a:gd name="T69" fmla="*/ 58 h 102"/>
              <a:gd name="T70" fmla="*/ 52 w 144"/>
              <a:gd name="T71" fmla="*/ 61 h 102"/>
              <a:gd name="T72" fmla="*/ 60 w 144"/>
              <a:gd name="T73" fmla="*/ 86 h 102"/>
              <a:gd name="T74" fmla="*/ 81 w 144"/>
              <a:gd name="T75" fmla="*/ 85 h 102"/>
              <a:gd name="T76" fmla="*/ 104 w 144"/>
              <a:gd name="T77" fmla="*/ 54 h 102"/>
              <a:gd name="T78" fmla="*/ 114 w 144"/>
              <a:gd name="T79" fmla="*/ 69 h 102"/>
              <a:gd name="T80" fmla="*/ 81 w 144"/>
              <a:gd name="T81" fmla="*/ 85 h 102"/>
              <a:gd name="T82" fmla="*/ 121 w 144"/>
              <a:gd name="T83" fmla="*/ 63 h 102"/>
              <a:gd name="T84" fmla="*/ 106 w 144"/>
              <a:gd name="T85" fmla="*/ 51 h 102"/>
              <a:gd name="T86" fmla="*/ 124 w 144"/>
              <a:gd name="T87" fmla="*/ 32 h 102"/>
              <a:gd name="T88" fmla="*/ 122 w 144"/>
              <a:gd name="T89" fmla="*/ 6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" h="102">
                <a:moveTo>
                  <a:pt x="132" y="13"/>
                </a:moveTo>
                <a:cubicBezTo>
                  <a:pt x="127" y="13"/>
                  <a:pt x="123" y="16"/>
                  <a:pt x="121" y="20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3"/>
                  <a:pt x="69" y="0"/>
                  <a:pt x="65" y="0"/>
                </a:cubicBezTo>
                <a:cubicBezTo>
                  <a:pt x="61" y="0"/>
                  <a:pt x="58" y="3"/>
                  <a:pt x="58" y="7"/>
                </a:cubicBezTo>
                <a:cubicBezTo>
                  <a:pt x="58" y="9"/>
                  <a:pt x="58" y="10"/>
                  <a:pt x="59" y="11"/>
                </a:cubicBezTo>
                <a:cubicBezTo>
                  <a:pt x="10" y="68"/>
                  <a:pt x="10" y="68"/>
                  <a:pt x="10" y="68"/>
                </a:cubicBezTo>
                <a:cubicBezTo>
                  <a:pt x="9" y="68"/>
                  <a:pt x="8" y="68"/>
                  <a:pt x="8" y="68"/>
                </a:cubicBezTo>
                <a:cubicBezTo>
                  <a:pt x="4" y="68"/>
                  <a:pt x="0" y="71"/>
                  <a:pt x="0" y="75"/>
                </a:cubicBezTo>
                <a:cubicBezTo>
                  <a:pt x="0" y="79"/>
                  <a:pt x="4" y="83"/>
                  <a:pt x="8" y="83"/>
                </a:cubicBezTo>
                <a:cubicBezTo>
                  <a:pt x="10" y="83"/>
                  <a:pt x="12" y="82"/>
                  <a:pt x="13" y="80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7"/>
                  <a:pt x="64" y="102"/>
                  <a:pt x="71" y="102"/>
                </a:cubicBezTo>
                <a:cubicBezTo>
                  <a:pt x="77" y="102"/>
                  <a:pt x="82" y="97"/>
                  <a:pt x="82" y="90"/>
                </a:cubicBezTo>
                <a:cubicBezTo>
                  <a:pt x="82" y="90"/>
                  <a:pt x="82" y="89"/>
                  <a:pt x="82" y="89"/>
                </a:cubicBezTo>
                <a:cubicBezTo>
                  <a:pt x="116" y="74"/>
                  <a:pt x="116" y="74"/>
                  <a:pt x="116" y="74"/>
                </a:cubicBezTo>
                <a:cubicBezTo>
                  <a:pt x="117" y="75"/>
                  <a:pt x="119" y="76"/>
                  <a:pt x="121" y="76"/>
                </a:cubicBezTo>
                <a:cubicBezTo>
                  <a:pt x="124" y="76"/>
                  <a:pt x="127" y="73"/>
                  <a:pt x="127" y="69"/>
                </a:cubicBezTo>
                <a:cubicBezTo>
                  <a:pt x="127" y="68"/>
                  <a:pt x="126" y="66"/>
                  <a:pt x="125" y="65"/>
                </a:cubicBezTo>
                <a:cubicBezTo>
                  <a:pt x="130" y="36"/>
                  <a:pt x="130" y="36"/>
                  <a:pt x="130" y="36"/>
                </a:cubicBezTo>
                <a:cubicBezTo>
                  <a:pt x="131" y="36"/>
                  <a:pt x="132" y="36"/>
                  <a:pt x="132" y="36"/>
                </a:cubicBezTo>
                <a:cubicBezTo>
                  <a:pt x="139" y="36"/>
                  <a:pt x="144" y="31"/>
                  <a:pt x="144" y="25"/>
                </a:cubicBezTo>
                <a:cubicBezTo>
                  <a:pt x="144" y="18"/>
                  <a:pt x="139" y="13"/>
                  <a:pt x="132" y="13"/>
                </a:cubicBezTo>
                <a:close/>
                <a:moveTo>
                  <a:pt x="121" y="27"/>
                </a:moveTo>
                <a:cubicBezTo>
                  <a:pt x="118" y="30"/>
                  <a:pt x="118" y="30"/>
                  <a:pt x="118" y="30"/>
                </a:cubicBezTo>
                <a:cubicBezTo>
                  <a:pt x="95" y="38"/>
                  <a:pt x="95" y="38"/>
                  <a:pt x="95" y="38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2" y="11"/>
                  <a:pt x="72" y="10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5"/>
                </a:cubicBezTo>
                <a:cubicBezTo>
                  <a:pt x="121" y="25"/>
                  <a:pt x="121" y="26"/>
                  <a:pt x="121" y="27"/>
                </a:cubicBezTo>
                <a:close/>
                <a:moveTo>
                  <a:pt x="13" y="70"/>
                </a:moveTo>
                <a:cubicBezTo>
                  <a:pt x="61" y="15"/>
                  <a:pt x="61" y="15"/>
                  <a:pt x="61" y="15"/>
                </a:cubicBezTo>
                <a:cubicBezTo>
                  <a:pt x="51" y="48"/>
                  <a:pt x="51" y="48"/>
                  <a:pt x="51" y="48"/>
                </a:cubicBezTo>
                <a:cubicBezTo>
                  <a:pt x="48" y="48"/>
                  <a:pt x="45" y="51"/>
                  <a:pt x="45" y="54"/>
                </a:cubicBezTo>
                <a:cubicBezTo>
                  <a:pt x="45" y="55"/>
                  <a:pt x="45" y="55"/>
                  <a:pt x="45" y="55"/>
                </a:cubicBezTo>
                <a:cubicBezTo>
                  <a:pt x="14" y="71"/>
                  <a:pt x="14" y="71"/>
                  <a:pt x="14" y="71"/>
                </a:cubicBezTo>
                <a:cubicBezTo>
                  <a:pt x="14" y="71"/>
                  <a:pt x="13" y="70"/>
                  <a:pt x="13" y="70"/>
                </a:cubicBezTo>
                <a:close/>
                <a:moveTo>
                  <a:pt x="91" y="39"/>
                </a:moveTo>
                <a:cubicBezTo>
                  <a:pt x="70" y="46"/>
                  <a:pt x="70" y="46"/>
                  <a:pt x="70" y="4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lnTo>
                  <a:pt x="91" y="39"/>
                </a:lnTo>
                <a:close/>
                <a:moveTo>
                  <a:pt x="55" y="49"/>
                </a:moveTo>
                <a:cubicBezTo>
                  <a:pt x="64" y="17"/>
                  <a:pt x="64" y="17"/>
                  <a:pt x="64" y="17"/>
                </a:cubicBezTo>
                <a:cubicBezTo>
                  <a:pt x="66" y="48"/>
                  <a:pt x="66" y="48"/>
                  <a:pt x="66" y="48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0"/>
                  <a:pt x="55" y="50"/>
                  <a:pt x="55" y="49"/>
                </a:cubicBezTo>
                <a:close/>
                <a:moveTo>
                  <a:pt x="57" y="54"/>
                </a:moveTo>
                <a:cubicBezTo>
                  <a:pt x="66" y="51"/>
                  <a:pt x="66" y="51"/>
                  <a:pt x="66" y="51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7" y="79"/>
                  <a:pt x="67" y="79"/>
                </a:cubicBezTo>
                <a:cubicBezTo>
                  <a:pt x="56" y="59"/>
                  <a:pt x="56" y="59"/>
                  <a:pt x="56" y="59"/>
                </a:cubicBezTo>
                <a:cubicBezTo>
                  <a:pt x="57" y="58"/>
                  <a:pt x="58" y="56"/>
                  <a:pt x="58" y="54"/>
                </a:cubicBezTo>
                <a:cubicBezTo>
                  <a:pt x="58" y="54"/>
                  <a:pt x="57" y="54"/>
                  <a:pt x="57" y="54"/>
                </a:cubicBezTo>
                <a:close/>
                <a:moveTo>
                  <a:pt x="77" y="81"/>
                </a:moveTo>
                <a:cubicBezTo>
                  <a:pt x="76" y="80"/>
                  <a:pt x="74" y="79"/>
                  <a:pt x="72" y="79"/>
                </a:cubicBezTo>
                <a:cubicBezTo>
                  <a:pt x="70" y="50"/>
                  <a:pt x="70" y="50"/>
                  <a:pt x="70" y="50"/>
                </a:cubicBezTo>
                <a:cubicBezTo>
                  <a:pt x="94" y="42"/>
                  <a:pt x="94" y="42"/>
                  <a:pt x="94" y="42"/>
                </a:cubicBezTo>
                <a:cubicBezTo>
                  <a:pt x="101" y="51"/>
                  <a:pt x="101" y="51"/>
                  <a:pt x="101" y="51"/>
                </a:cubicBezTo>
                <a:lnTo>
                  <a:pt x="77" y="81"/>
                </a:lnTo>
                <a:close/>
                <a:moveTo>
                  <a:pt x="97" y="41"/>
                </a:moveTo>
                <a:cubicBezTo>
                  <a:pt x="114" y="36"/>
                  <a:pt x="114" y="36"/>
                  <a:pt x="114" y="36"/>
                </a:cubicBezTo>
                <a:cubicBezTo>
                  <a:pt x="104" y="48"/>
                  <a:pt x="104" y="48"/>
                  <a:pt x="104" y="48"/>
                </a:cubicBezTo>
                <a:lnTo>
                  <a:pt x="97" y="41"/>
                </a:lnTo>
                <a:close/>
                <a:moveTo>
                  <a:pt x="15" y="77"/>
                </a:moveTo>
                <a:cubicBezTo>
                  <a:pt x="15" y="76"/>
                  <a:pt x="15" y="76"/>
                  <a:pt x="15" y="75"/>
                </a:cubicBezTo>
                <a:cubicBezTo>
                  <a:pt x="15" y="75"/>
                  <a:pt x="15" y="75"/>
                  <a:pt x="15" y="74"/>
                </a:cubicBezTo>
                <a:cubicBezTo>
                  <a:pt x="46" y="58"/>
                  <a:pt x="46" y="58"/>
                  <a:pt x="46" y="58"/>
                </a:cubicBezTo>
                <a:cubicBezTo>
                  <a:pt x="48" y="60"/>
                  <a:pt x="49" y="61"/>
                  <a:pt x="51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64" y="81"/>
                  <a:pt x="64" y="81"/>
                  <a:pt x="64" y="81"/>
                </a:cubicBezTo>
                <a:cubicBezTo>
                  <a:pt x="62" y="82"/>
                  <a:pt x="61" y="84"/>
                  <a:pt x="60" y="86"/>
                </a:cubicBezTo>
                <a:lnTo>
                  <a:pt x="15" y="77"/>
                </a:lnTo>
                <a:close/>
                <a:moveTo>
                  <a:pt x="81" y="85"/>
                </a:moveTo>
                <a:cubicBezTo>
                  <a:pt x="81" y="85"/>
                  <a:pt x="81" y="84"/>
                  <a:pt x="80" y="83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5" y="67"/>
                  <a:pt x="114" y="68"/>
                  <a:pt x="114" y="69"/>
                </a:cubicBezTo>
                <a:cubicBezTo>
                  <a:pt x="114" y="70"/>
                  <a:pt x="114" y="70"/>
                  <a:pt x="114" y="70"/>
                </a:cubicBezTo>
                <a:lnTo>
                  <a:pt x="81" y="85"/>
                </a:lnTo>
                <a:close/>
                <a:moveTo>
                  <a:pt x="122" y="63"/>
                </a:moveTo>
                <a:cubicBezTo>
                  <a:pt x="121" y="63"/>
                  <a:pt x="121" y="63"/>
                  <a:pt x="121" y="63"/>
                </a:cubicBezTo>
                <a:cubicBezTo>
                  <a:pt x="120" y="63"/>
                  <a:pt x="119" y="63"/>
                  <a:pt x="118" y="64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5" y="33"/>
                  <a:pt x="126" y="34"/>
                  <a:pt x="127" y="35"/>
                </a:cubicBezTo>
                <a:lnTo>
                  <a:pt x="122" y="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E5FFAD-17F0-4933-84AF-3DBD66715DEC}"/>
              </a:ext>
            </a:extLst>
          </p:cNvPr>
          <p:cNvGrpSpPr>
            <a:grpSpLocks noChangeAspect="1"/>
          </p:cNvGrpSpPr>
          <p:nvPr/>
        </p:nvGrpSpPr>
        <p:grpSpPr>
          <a:xfrm>
            <a:off x="7314876" y="5653538"/>
            <a:ext cx="717449" cy="509765"/>
            <a:chOff x="4235451" y="3679825"/>
            <a:chExt cx="361950" cy="257175"/>
          </a:xfrm>
          <a:solidFill>
            <a:schemeClr val="tx1"/>
          </a:solidFill>
        </p:grpSpPr>
        <p:sp>
          <p:nvSpPr>
            <p:cNvPr id="63" name="Freeform 545">
              <a:extLst>
                <a:ext uri="{FF2B5EF4-FFF2-40B4-BE49-F238E27FC236}">
                  <a16:creationId xmlns:a16="http://schemas.microsoft.com/office/drawing/2014/main" id="{292C5777-D300-4FFF-8457-65E8C818F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6" y="3786188"/>
              <a:ext cx="53975" cy="14288"/>
            </a:xfrm>
            <a:custGeom>
              <a:avLst/>
              <a:gdLst>
                <a:gd name="T0" fmla="*/ 16 w 19"/>
                <a:gd name="T1" fmla="*/ 0 h 5"/>
                <a:gd name="T2" fmla="*/ 3 w 19"/>
                <a:gd name="T3" fmla="*/ 0 h 5"/>
                <a:gd name="T4" fmla="*/ 0 w 19"/>
                <a:gd name="T5" fmla="*/ 2 h 5"/>
                <a:gd name="T6" fmla="*/ 3 w 19"/>
                <a:gd name="T7" fmla="*/ 5 h 5"/>
                <a:gd name="T8" fmla="*/ 16 w 19"/>
                <a:gd name="T9" fmla="*/ 5 h 5"/>
                <a:gd name="T10" fmla="*/ 19 w 19"/>
                <a:gd name="T11" fmla="*/ 2 h 5"/>
                <a:gd name="T12" fmla="*/ 16 w 1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8" y="5"/>
                    <a:pt x="19" y="4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46">
              <a:extLst>
                <a:ext uri="{FF2B5EF4-FFF2-40B4-BE49-F238E27FC236}">
                  <a16:creationId xmlns:a16="http://schemas.microsoft.com/office/drawing/2014/main" id="{B98BA9C5-7374-4B26-9AFC-79E23A12B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6" y="3741738"/>
              <a:ext cx="53975" cy="28575"/>
            </a:xfrm>
            <a:custGeom>
              <a:avLst/>
              <a:gdLst>
                <a:gd name="T0" fmla="*/ 3 w 19"/>
                <a:gd name="T1" fmla="*/ 10 h 10"/>
                <a:gd name="T2" fmla="*/ 4 w 19"/>
                <a:gd name="T3" fmla="*/ 10 h 10"/>
                <a:gd name="T4" fmla="*/ 4 w 19"/>
                <a:gd name="T5" fmla="*/ 10 h 10"/>
                <a:gd name="T6" fmla="*/ 4 w 19"/>
                <a:gd name="T7" fmla="*/ 10 h 10"/>
                <a:gd name="T8" fmla="*/ 4 w 19"/>
                <a:gd name="T9" fmla="*/ 10 h 10"/>
                <a:gd name="T10" fmla="*/ 17 w 19"/>
                <a:gd name="T11" fmla="*/ 5 h 10"/>
                <a:gd name="T12" fmla="*/ 17 w 19"/>
                <a:gd name="T13" fmla="*/ 5 h 10"/>
                <a:gd name="T14" fmla="*/ 19 w 19"/>
                <a:gd name="T15" fmla="*/ 2 h 10"/>
                <a:gd name="T16" fmla="*/ 16 w 19"/>
                <a:gd name="T17" fmla="*/ 0 h 10"/>
                <a:gd name="T18" fmla="*/ 15 w 19"/>
                <a:gd name="T19" fmla="*/ 0 h 10"/>
                <a:gd name="T20" fmla="*/ 15 w 19"/>
                <a:gd name="T21" fmla="*/ 0 h 10"/>
                <a:gd name="T22" fmla="*/ 15 w 19"/>
                <a:gd name="T23" fmla="*/ 0 h 10"/>
                <a:gd name="T24" fmla="*/ 15 w 19"/>
                <a:gd name="T25" fmla="*/ 0 h 10"/>
                <a:gd name="T26" fmla="*/ 2 w 19"/>
                <a:gd name="T27" fmla="*/ 5 h 10"/>
                <a:gd name="T28" fmla="*/ 2 w 19"/>
                <a:gd name="T29" fmla="*/ 5 h 10"/>
                <a:gd name="T30" fmla="*/ 0 w 19"/>
                <a:gd name="T31" fmla="*/ 8 h 10"/>
                <a:gd name="T32" fmla="*/ 3 w 19"/>
                <a:gd name="T3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0">
                  <a:moveTo>
                    <a:pt x="3" y="10"/>
                  </a:move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19" y="3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2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47">
              <a:extLst>
                <a:ext uri="{FF2B5EF4-FFF2-40B4-BE49-F238E27FC236}">
                  <a16:creationId xmlns:a16="http://schemas.microsoft.com/office/drawing/2014/main" id="{5335B681-F571-44FA-976D-094DEFB4E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5451" y="3679825"/>
              <a:ext cx="301625" cy="257175"/>
            </a:xfrm>
            <a:custGeom>
              <a:avLst/>
              <a:gdLst>
                <a:gd name="T0" fmla="*/ 99 w 107"/>
                <a:gd name="T1" fmla="*/ 3 h 91"/>
                <a:gd name="T2" fmla="*/ 93 w 107"/>
                <a:gd name="T3" fmla="*/ 3 h 91"/>
                <a:gd name="T4" fmla="*/ 45 w 107"/>
                <a:gd name="T5" fmla="*/ 19 h 91"/>
                <a:gd name="T6" fmla="*/ 13 w 107"/>
                <a:gd name="T7" fmla="*/ 22 h 91"/>
                <a:gd name="T8" fmla="*/ 5 w 107"/>
                <a:gd name="T9" fmla="*/ 27 h 91"/>
                <a:gd name="T10" fmla="*/ 3 w 107"/>
                <a:gd name="T11" fmla="*/ 35 h 91"/>
                <a:gd name="T12" fmla="*/ 0 w 107"/>
                <a:gd name="T13" fmla="*/ 38 h 91"/>
                <a:gd name="T14" fmla="*/ 0 w 107"/>
                <a:gd name="T15" fmla="*/ 43 h 91"/>
                <a:gd name="T16" fmla="*/ 3 w 107"/>
                <a:gd name="T17" fmla="*/ 46 h 91"/>
                <a:gd name="T18" fmla="*/ 5 w 107"/>
                <a:gd name="T19" fmla="*/ 54 h 91"/>
                <a:gd name="T20" fmla="*/ 13 w 107"/>
                <a:gd name="T21" fmla="*/ 59 h 91"/>
                <a:gd name="T22" fmla="*/ 20 w 107"/>
                <a:gd name="T23" fmla="*/ 62 h 91"/>
                <a:gd name="T24" fmla="*/ 51 w 107"/>
                <a:gd name="T25" fmla="*/ 91 h 91"/>
                <a:gd name="T26" fmla="*/ 45 w 107"/>
                <a:gd name="T27" fmla="*/ 70 h 91"/>
                <a:gd name="T28" fmla="*/ 47 w 107"/>
                <a:gd name="T29" fmla="*/ 62 h 91"/>
                <a:gd name="T30" fmla="*/ 93 w 107"/>
                <a:gd name="T31" fmla="*/ 78 h 91"/>
                <a:gd name="T32" fmla="*/ 99 w 107"/>
                <a:gd name="T33" fmla="*/ 78 h 91"/>
                <a:gd name="T34" fmla="*/ 107 w 107"/>
                <a:gd name="T35" fmla="*/ 40 h 91"/>
                <a:gd name="T36" fmla="*/ 8 w 107"/>
                <a:gd name="T37" fmla="*/ 48 h 91"/>
                <a:gd name="T38" fmla="*/ 13 w 107"/>
                <a:gd name="T39" fmla="*/ 32 h 91"/>
                <a:gd name="T40" fmla="*/ 8 w 107"/>
                <a:gd name="T41" fmla="*/ 48 h 91"/>
                <a:gd name="T42" fmla="*/ 45 w 107"/>
                <a:gd name="T43" fmla="*/ 24 h 91"/>
                <a:gd name="T44" fmla="*/ 19 w 107"/>
                <a:gd name="T45" fmla="*/ 56 h 91"/>
                <a:gd name="T46" fmla="*/ 31 w 107"/>
                <a:gd name="T47" fmla="*/ 86 h 91"/>
                <a:gd name="T48" fmla="*/ 41 w 107"/>
                <a:gd name="T49" fmla="*/ 62 h 91"/>
                <a:gd name="T50" fmla="*/ 37 w 107"/>
                <a:gd name="T51" fmla="*/ 69 h 91"/>
                <a:gd name="T52" fmla="*/ 43 w 107"/>
                <a:gd name="T53" fmla="*/ 86 h 91"/>
                <a:gd name="T54" fmla="*/ 51 w 107"/>
                <a:gd name="T55" fmla="*/ 58 h 91"/>
                <a:gd name="T56" fmla="*/ 51 w 107"/>
                <a:gd name="T57" fmla="*/ 54 h 91"/>
                <a:gd name="T58" fmla="*/ 51 w 107"/>
                <a:gd name="T59" fmla="*/ 23 h 91"/>
                <a:gd name="T60" fmla="*/ 93 w 107"/>
                <a:gd name="T61" fmla="*/ 71 h 91"/>
                <a:gd name="T62" fmla="*/ 99 w 107"/>
                <a:gd name="T63" fmla="*/ 47 h 91"/>
                <a:gd name="T64" fmla="*/ 101 w 107"/>
                <a:gd name="T65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" h="91">
                  <a:moveTo>
                    <a:pt x="99" y="26"/>
                  </a:moveTo>
                  <a:cubicBezTo>
                    <a:pt x="99" y="3"/>
                    <a:pt x="99" y="3"/>
                    <a:pt x="99" y="3"/>
                  </a:cubicBezTo>
                  <a:cubicBezTo>
                    <a:pt x="99" y="2"/>
                    <a:pt x="97" y="0"/>
                    <a:pt x="96" y="0"/>
                  </a:cubicBezTo>
                  <a:cubicBezTo>
                    <a:pt x="95" y="0"/>
                    <a:pt x="93" y="2"/>
                    <a:pt x="93" y="3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3" y="20"/>
                    <a:pt x="13" y="2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8"/>
                    <a:pt x="3" y="30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5"/>
                    <a:pt x="0" y="36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2"/>
                    <a:pt x="4" y="54"/>
                    <a:pt x="5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60"/>
                    <a:pt x="15" y="62"/>
                    <a:pt x="16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1"/>
                    <a:pt x="45" y="70"/>
                  </a:cubicBezTo>
                  <a:cubicBezTo>
                    <a:pt x="45" y="69"/>
                    <a:pt x="45" y="68"/>
                    <a:pt x="44" y="6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5" y="80"/>
                    <a:pt x="96" y="80"/>
                  </a:cubicBezTo>
                  <a:cubicBezTo>
                    <a:pt x="97" y="80"/>
                    <a:pt x="99" y="79"/>
                    <a:pt x="99" y="78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03" y="51"/>
                    <a:pt x="107" y="46"/>
                    <a:pt x="107" y="40"/>
                  </a:cubicBezTo>
                  <a:cubicBezTo>
                    <a:pt x="107" y="34"/>
                    <a:pt x="103" y="29"/>
                    <a:pt x="99" y="26"/>
                  </a:cubicBezTo>
                  <a:close/>
                  <a:moveTo>
                    <a:pt x="8" y="48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48"/>
                    <a:pt x="13" y="48"/>
                    <a:pt x="13" y="48"/>
                  </a:cubicBezTo>
                  <a:lnTo>
                    <a:pt x="8" y="48"/>
                  </a:lnTo>
                  <a:close/>
                  <a:moveTo>
                    <a:pt x="19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19" y="56"/>
                    <a:pt x="19" y="56"/>
                    <a:pt x="19" y="56"/>
                  </a:cubicBezTo>
                  <a:lnTo>
                    <a:pt x="19" y="24"/>
                  </a:lnTo>
                  <a:close/>
                  <a:moveTo>
                    <a:pt x="31" y="86"/>
                  </a:moveTo>
                  <a:cubicBezTo>
                    <a:pt x="25" y="62"/>
                    <a:pt x="25" y="62"/>
                    <a:pt x="25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3" y="86"/>
                    <a:pt x="43" y="86"/>
                    <a:pt x="43" y="86"/>
                  </a:cubicBezTo>
                  <a:lnTo>
                    <a:pt x="31" y="86"/>
                  </a:lnTo>
                  <a:close/>
                  <a:moveTo>
                    <a:pt x="51" y="58"/>
                  </a:move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71"/>
                    <a:pt x="93" y="71"/>
                    <a:pt x="93" y="71"/>
                  </a:cubicBezTo>
                  <a:lnTo>
                    <a:pt x="51" y="58"/>
                  </a:lnTo>
                  <a:close/>
                  <a:moveTo>
                    <a:pt x="99" y="47"/>
                  </a:moveTo>
                  <a:cubicBezTo>
                    <a:pt x="99" y="33"/>
                    <a:pt x="99" y="33"/>
                    <a:pt x="99" y="33"/>
                  </a:cubicBezTo>
                  <a:cubicBezTo>
                    <a:pt x="100" y="35"/>
                    <a:pt x="101" y="37"/>
                    <a:pt x="101" y="40"/>
                  </a:cubicBezTo>
                  <a:cubicBezTo>
                    <a:pt x="101" y="43"/>
                    <a:pt x="100" y="45"/>
                    <a:pt x="99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48">
              <a:extLst>
                <a:ext uri="{FF2B5EF4-FFF2-40B4-BE49-F238E27FC236}">
                  <a16:creationId xmlns:a16="http://schemas.microsoft.com/office/drawing/2014/main" id="{BA887028-8B4B-442E-9948-5176D7981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6" y="3814763"/>
              <a:ext cx="53975" cy="31750"/>
            </a:xfrm>
            <a:custGeom>
              <a:avLst/>
              <a:gdLst>
                <a:gd name="T0" fmla="*/ 17 w 19"/>
                <a:gd name="T1" fmla="*/ 6 h 11"/>
                <a:gd name="T2" fmla="*/ 17 w 19"/>
                <a:gd name="T3" fmla="*/ 6 h 11"/>
                <a:gd name="T4" fmla="*/ 4 w 19"/>
                <a:gd name="T5" fmla="*/ 1 h 11"/>
                <a:gd name="T6" fmla="*/ 4 w 19"/>
                <a:gd name="T7" fmla="*/ 1 h 11"/>
                <a:gd name="T8" fmla="*/ 4 w 19"/>
                <a:gd name="T9" fmla="*/ 1 h 11"/>
                <a:gd name="T10" fmla="*/ 4 w 19"/>
                <a:gd name="T11" fmla="*/ 1 h 11"/>
                <a:gd name="T12" fmla="*/ 3 w 19"/>
                <a:gd name="T13" fmla="*/ 0 h 11"/>
                <a:gd name="T14" fmla="*/ 0 w 19"/>
                <a:gd name="T15" fmla="*/ 3 h 11"/>
                <a:gd name="T16" fmla="*/ 2 w 19"/>
                <a:gd name="T17" fmla="*/ 5 h 11"/>
                <a:gd name="T18" fmla="*/ 2 w 19"/>
                <a:gd name="T19" fmla="*/ 5 h 11"/>
                <a:gd name="T20" fmla="*/ 15 w 19"/>
                <a:gd name="T21" fmla="*/ 11 h 11"/>
                <a:gd name="T22" fmla="*/ 15 w 19"/>
                <a:gd name="T23" fmla="*/ 11 h 11"/>
                <a:gd name="T24" fmla="*/ 15 w 19"/>
                <a:gd name="T25" fmla="*/ 11 h 11"/>
                <a:gd name="T26" fmla="*/ 15 w 19"/>
                <a:gd name="T27" fmla="*/ 11 h 11"/>
                <a:gd name="T28" fmla="*/ 16 w 19"/>
                <a:gd name="T29" fmla="*/ 11 h 11"/>
                <a:gd name="T30" fmla="*/ 19 w 19"/>
                <a:gd name="T31" fmla="*/ 8 h 11"/>
                <a:gd name="T32" fmla="*/ 17 w 19"/>
                <a:gd name="T3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1"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8" y="11"/>
                    <a:pt x="19" y="10"/>
                    <a:pt x="19" y="8"/>
                  </a:cubicBezTo>
                  <a:cubicBezTo>
                    <a:pt x="19" y="7"/>
                    <a:pt x="18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12CA0CA-1E8E-4CB2-9A48-A6F46011D1B3}"/>
              </a:ext>
            </a:extLst>
          </p:cNvPr>
          <p:cNvGrpSpPr>
            <a:grpSpLocks noChangeAspect="1"/>
          </p:cNvGrpSpPr>
          <p:nvPr/>
        </p:nvGrpSpPr>
        <p:grpSpPr>
          <a:xfrm>
            <a:off x="2824789" y="5601258"/>
            <a:ext cx="720597" cy="723741"/>
            <a:chOff x="2106613" y="3800475"/>
            <a:chExt cx="363538" cy="365125"/>
          </a:xfrm>
        </p:grpSpPr>
        <p:sp>
          <p:nvSpPr>
            <p:cNvPr id="77" name="Freeform 226">
              <a:extLst>
                <a:ext uri="{FF2B5EF4-FFF2-40B4-BE49-F238E27FC236}">
                  <a16:creationId xmlns:a16="http://schemas.microsoft.com/office/drawing/2014/main" id="{8E5B4425-87CD-4D94-9BF1-2ED2CFAFE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613" y="3800475"/>
              <a:ext cx="68263" cy="68263"/>
            </a:xfrm>
            <a:custGeom>
              <a:avLst/>
              <a:gdLst>
                <a:gd name="T0" fmla="*/ 4 w 24"/>
                <a:gd name="T1" fmla="*/ 24 h 24"/>
                <a:gd name="T2" fmla="*/ 8 w 24"/>
                <a:gd name="T3" fmla="*/ 20 h 24"/>
                <a:gd name="T4" fmla="*/ 8 w 24"/>
                <a:gd name="T5" fmla="*/ 8 h 24"/>
                <a:gd name="T6" fmla="*/ 20 w 24"/>
                <a:gd name="T7" fmla="*/ 8 h 24"/>
                <a:gd name="T8" fmla="*/ 24 w 24"/>
                <a:gd name="T9" fmla="*/ 4 h 24"/>
                <a:gd name="T10" fmla="*/ 20 w 24"/>
                <a:gd name="T11" fmla="*/ 0 h 24"/>
                <a:gd name="T12" fmla="*/ 4 w 24"/>
                <a:gd name="T13" fmla="*/ 0 h 24"/>
                <a:gd name="T14" fmla="*/ 0 w 24"/>
                <a:gd name="T15" fmla="*/ 4 h 24"/>
                <a:gd name="T16" fmla="*/ 0 w 24"/>
                <a:gd name="T17" fmla="*/ 20 h 24"/>
                <a:gd name="T18" fmla="*/ 4 w 24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4" y="24"/>
                  </a:moveTo>
                  <a:cubicBezTo>
                    <a:pt x="6" y="24"/>
                    <a:pt x="8" y="22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2" y="8"/>
                    <a:pt x="24" y="6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27">
              <a:extLst>
                <a:ext uri="{FF2B5EF4-FFF2-40B4-BE49-F238E27FC236}">
                  <a16:creationId xmlns:a16="http://schemas.microsoft.com/office/drawing/2014/main" id="{C1264BC9-E2D9-47A4-BB44-2E385CFC3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613" y="4095750"/>
              <a:ext cx="68263" cy="69850"/>
            </a:xfrm>
            <a:custGeom>
              <a:avLst/>
              <a:gdLst>
                <a:gd name="T0" fmla="*/ 20 w 24"/>
                <a:gd name="T1" fmla="*/ 16 h 24"/>
                <a:gd name="T2" fmla="*/ 8 w 24"/>
                <a:gd name="T3" fmla="*/ 16 h 24"/>
                <a:gd name="T4" fmla="*/ 8 w 24"/>
                <a:gd name="T5" fmla="*/ 4 h 24"/>
                <a:gd name="T6" fmla="*/ 4 w 24"/>
                <a:gd name="T7" fmla="*/ 0 h 24"/>
                <a:gd name="T8" fmla="*/ 0 w 24"/>
                <a:gd name="T9" fmla="*/ 4 h 24"/>
                <a:gd name="T10" fmla="*/ 0 w 24"/>
                <a:gd name="T11" fmla="*/ 20 h 24"/>
                <a:gd name="T12" fmla="*/ 4 w 24"/>
                <a:gd name="T13" fmla="*/ 24 h 24"/>
                <a:gd name="T14" fmla="*/ 20 w 24"/>
                <a:gd name="T15" fmla="*/ 24 h 24"/>
                <a:gd name="T16" fmla="*/ 24 w 24"/>
                <a:gd name="T17" fmla="*/ 20 h 24"/>
                <a:gd name="T18" fmla="*/ 20 w 24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4" y="22"/>
                    <a:pt x="24" y="20"/>
                  </a:cubicBezTo>
                  <a:cubicBezTo>
                    <a:pt x="24" y="18"/>
                    <a:pt x="22" y="16"/>
                    <a:pt x="20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28">
              <a:extLst>
                <a:ext uri="{FF2B5EF4-FFF2-40B4-BE49-F238E27FC236}">
                  <a16:creationId xmlns:a16="http://schemas.microsoft.com/office/drawing/2014/main" id="{3A662B0E-73B8-48A6-9FC5-D6B99484A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95750"/>
              <a:ext cx="68263" cy="69850"/>
            </a:xfrm>
            <a:custGeom>
              <a:avLst/>
              <a:gdLst>
                <a:gd name="T0" fmla="*/ 20 w 24"/>
                <a:gd name="T1" fmla="*/ 0 h 24"/>
                <a:gd name="T2" fmla="*/ 16 w 24"/>
                <a:gd name="T3" fmla="*/ 4 h 24"/>
                <a:gd name="T4" fmla="*/ 16 w 24"/>
                <a:gd name="T5" fmla="*/ 16 h 24"/>
                <a:gd name="T6" fmla="*/ 4 w 24"/>
                <a:gd name="T7" fmla="*/ 16 h 24"/>
                <a:gd name="T8" fmla="*/ 0 w 24"/>
                <a:gd name="T9" fmla="*/ 20 h 24"/>
                <a:gd name="T10" fmla="*/ 4 w 24"/>
                <a:gd name="T11" fmla="*/ 24 h 24"/>
                <a:gd name="T12" fmla="*/ 20 w 24"/>
                <a:gd name="T13" fmla="*/ 24 h 24"/>
                <a:gd name="T14" fmla="*/ 24 w 24"/>
                <a:gd name="T15" fmla="*/ 20 h 24"/>
                <a:gd name="T16" fmla="*/ 24 w 24"/>
                <a:gd name="T17" fmla="*/ 4 h 24"/>
                <a:gd name="T18" fmla="*/ 20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4" y="22"/>
                    <a:pt x="24" y="2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29">
              <a:extLst>
                <a:ext uri="{FF2B5EF4-FFF2-40B4-BE49-F238E27FC236}">
                  <a16:creationId xmlns:a16="http://schemas.microsoft.com/office/drawing/2014/main" id="{084E37AC-B8A3-46A0-8662-8ADBB6B96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3800475"/>
              <a:ext cx="68263" cy="68263"/>
            </a:xfrm>
            <a:custGeom>
              <a:avLst/>
              <a:gdLst>
                <a:gd name="T0" fmla="*/ 20 w 24"/>
                <a:gd name="T1" fmla="*/ 0 h 24"/>
                <a:gd name="T2" fmla="*/ 4 w 24"/>
                <a:gd name="T3" fmla="*/ 0 h 24"/>
                <a:gd name="T4" fmla="*/ 0 w 24"/>
                <a:gd name="T5" fmla="*/ 4 h 24"/>
                <a:gd name="T6" fmla="*/ 4 w 24"/>
                <a:gd name="T7" fmla="*/ 8 h 24"/>
                <a:gd name="T8" fmla="*/ 16 w 24"/>
                <a:gd name="T9" fmla="*/ 8 h 24"/>
                <a:gd name="T10" fmla="*/ 16 w 24"/>
                <a:gd name="T11" fmla="*/ 20 h 24"/>
                <a:gd name="T12" fmla="*/ 20 w 24"/>
                <a:gd name="T13" fmla="*/ 24 h 24"/>
                <a:gd name="T14" fmla="*/ 24 w 24"/>
                <a:gd name="T15" fmla="*/ 20 h 24"/>
                <a:gd name="T16" fmla="*/ 24 w 24"/>
                <a:gd name="T17" fmla="*/ 4 h 24"/>
                <a:gd name="T18" fmla="*/ 20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2"/>
                    <a:pt x="18" y="24"/>
                    <a:pt x="20" y="24"/>
                  </a:cubicBezTo>
                  <a:cubicBezTo>
                    <a:pt x="22" y="24"/>
                    <a:pt x="24" y="22"/>
                    <a:pt x="24" y="2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30">
              <a:extLst>
                <a:ext uri="{FF2B5EF4-FFF2-40B4-BE49-F238E27FC236}">
                  <a16:creationId xmlns:a16="http://schemas.microsoft.com/office/drawing/2014/main" id="{614B4882-3BEE-4775-A318-304495E98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3860800"/>
              <a:ext cx="101600" cy="244475"/>
            </a:xfrm>
            <a:custGeom>
              <a:avLst/>
              <a:gdLst>
                <a:gd name="T0" fmla="*/ 0 w 36"/>
                <a:gd name="T1" fmla="*/ 0 h 86"/>
                <a:gd name="T2" fmla="*/ 0 w 36"/>
                <a:gd name="T3" fmla="*/ 8 h 86"/>
                <a:gd name="T4" fmla="*/ 28 w 36"/>
                <a:gd name="T5" fmla="*/ 43 h 86"/>
                <a:gd name="T6" fmla="*/ 0 w 36"/>
                <a:gd name="T7" fmla="*/ 78 h 86"/>
                <a:gd name="T8" fmla="*/ 0 w 36"/>
                <a:gd name="T9" fmla="*/ 86 h 86"/>
                <a:gd name="T10" fmla="*/ 36 w 36"/>
                <a:gd name="T11" fmla="*/ 43 h 86"/>
                <a:gd name="T12" fmla="*/ 0 w 36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6" y="12"/>
                    <a:pt x="28" y="26"/>
                    <a:pt x="28" y="43"/>
                  </a:cubicBezTo>
                  <a:cubicBezTo>
                    <a:pt x="28" y="60"/>
                    <a:pt x="16" y="74"/>
                    <a:pt x="0" y="7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0" y="82"/>
                    <a:pt x="36" y="65"/>
                    <a:pt x="36" y="43"/>
                  </a:cubicBezTo>
                  <a:cubicBezTo>
                    <a:pt x="36" y="21"/>
                    <a:pt x="20" y="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31">
              <a:extLst>
                <a:ext uri="{FF2B5EF4-FFF2-40B4-BE49-F238E27FC236}">
                  <a16:creationId xmlns:a16="http://schemas.microsoft.com/office/drawing/2014/main" id="{617220AE-68AD-4438-B032-BB5FC94A6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763" y="3860800"/>
              <a:ext cx="101600" cy="244475"/>
            </a:xfrm>
            <a:custGeom>
              <a:avLst/>
              <a:gdLst>
                <a:gd name="T0" fmla="*/ 8 w 36"/>
                <a:gd name="T1" fmla="*/ 43 h 86"/>
                <a:gd name="T2" fmla="*/ 36 w 36"/>
                <a:gd name="T3" fmla="*/ 8 h 86"/>
                <a:gd name="T4" fmla="*/ 36 w 36"/>
                <a:gd name="T5" fmla="*/ 0 h 86"/>
                <a:gd name="T6" fmla="*/ 0 w 36"/>
                <a:gd name="T7" fmla="*/ 43 h 86"/>
                <a:gd name="T8" fmla="*/ 36 w 36"/>
                <a:gd name="T9" fmla="*/ 86 h 86"/>
                <a:gd name="T10" fmla="*/ 36 w 36"/>
                <a:gd name="T11" fmla="*/ 78 h 86"/>
                <a:gd name="T12" fmla="*/ 8 w 36"/>
                <a:gd name="T1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6">
                  <a:moveTo>
                    <a:pt x="8" y="43"/>
                  </a:moveTo>
                  <a:cubicBezTo>
                    <a:pt x="8" y="26"/>
                    <a:pt x="20" y="12"/>
                    <a:pt x="36" y="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4"/>
                    <a:pt x="0" y="21"/>
                    <a:pt x="0" y="43"/>
                  </a:cubicBezTo>
                  <a:cubicBezTo>
                    <a:pt x="0" y="65"/>
                    <a:pt x="16" y="82"/>
                    <a:pt x="36" y="86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20" y="74"/>
                    <a:pt x="8" y="60"/>
                    <a:pt x="8" y="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32">
              <a:extLst>
                <a:ext uri="{FF2B5EF4-FFF2-40B4-BE49-F238E27FC236}">
                  <a16:creationId xmlns:a16="http://schemas.microsoft.com/office/drawing/2014/main" id="{4842FEA1-7BB4-409B-8CB3-C0220438B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250" y="3948113"/>
              <a:ext cx="68263" cy="6826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64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718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Manage Inspirational Energy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8FA941-3BB0-4D16-9F53-6A88E6EF83E0}"/>
              </a:ext>
            </a:extLst>
          </p:cNvPr>
          <p:cNvSpPr/>
          <p:nvPr/>
        </p:nvSpPr>
        <p:spPr>
          <a:xfrm>
            <a:off x="4684175" y="158290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33A0-0F9B-46D2-8A1B-038D43CD7BD0}"/>
              </a:ext>
            </a:extLst>
          </p:cNvPr>
          <p:cNvSpPr/>
          <p:nvPr/>
        </p:nvSpPr>
        <p:spPr>
          <a:xfrm>
            <a:off x="6083023" y="1924205"/>
            <a:ext cx="44337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Measure Inspirational Energy As a KPI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3FEC-1BFD-443A-B4A0-6A8E8865AF0B}"/>
              </a:ext>
            </a:extLst>
          </p:cNvPr>
          <p:cNvSpPr/>
          <p:nvPr/>
        </p:nvSpPr>
        <p:spPr>
          <a:xfrm>
            <a:off x="6083025" y="3005479"/>
            <a:ext cx="31272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Stop blaming your day job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A9A2E-167C-4E12-ACDF-49F45CFCBA62}"/>
              </a:ext>
            </a:extLst>
          </p:cNvPr>
          <p:cNvSpPr/>
          <p:nvPr/>
        </p:nvSpPr>
        <p:spPr>
          <a:xfrm>
            <a:off x="6083026" y="4011745"/>
            <a:ext cx="544401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Focus on people and technologies that inspire you even if you don’t see how they help your career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AD28B7-BF1E-4263-B264-C92B40EE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3" b="13443"/>
          <a:stretch/>
        </p:blipFill>
        <p:spPr>
          <a:xfrm>
            <a:off x="6083026" y="5295004"/>
            <a:ext cx="2752963" cy="866088"/>
          </a:xfrm>
          <a:prstGeom prst="rect">
            <a:avLst/>
          </a:prstGeom>
        </p:spPr>
      </p:pic>
      <p:sp>
        <p:nvSpPr>
          <p:cNvPr id="20" name="Freeform 93">
            <a:extLst>
              <a:ext uri="{FF2B5EF4-FFF2-40B4-BE49-F238E27FC236}">
                <a16:creationId xmlns:a16="http://schemas.microsoft.com/office/drawing/2014/main" id="{E73B7BB1-9182-457E-8169-3BA7C11CB6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92468" y="3155887"/>
            <a:ext cx="1662189" cy="1520672"/>
          </a:xfrm>
          <a:custGeom>
            <a:avLst/>
            <a:gdLst>
              <a:gd name="T0" fmla="*/ 172 w 172"/>
              <a:gd name="T1" fmla="*/ 47 h 156"/>
              <a:gd name="T2" fmla="*/ 157 w 172"/>
              <a:gd name="T3" fmla="*/ 12 h 156"/>
              <a:gd name="T4" fmla="*/ 56 w 172"/>
              <a:gd name="T5" fmla="*/ 4 h 156"/>
              <a:gd name="T6" fmla="*/ 41 w 172"/>
              <a:gd name="T7" fmla="*/ 17 h 156"/>
              <a:gd name="T8" fmla="*/ 46 w 172"/>
              <a:gd name="T9" fmla="*/ 33 h 156"/>
              <a:gd name="T10" fmla="*/ 3 w 172"/>
              <a:gd name="T11" fmla="*/ 44 h 156"/>
              <a:gd name="T12" fmla="*/ 10 w 172"/>
              <a:gd name="T13" fmla="*/ 144 h 156"/>
              <a:gd name="T14" fmla="*/ 114 w 172"/>
              <a:gd name="T15" fmla="*/ 153 h 156"/>
              <a:gd name="T16" fmla="*/ 162 w 172"/>
              <a:gd name="T17" fmla="*/ 111 h 156"/>
              <a:gd name="T18" fmla="*/ 144 w 172"/>
              <a:gd name="T19" fmla="*/ 63 h 156"/>
              <a:gd name="T20" fmla="*/ 47 w 172"/>
              <a:gd name="T21" fmla="*/ 34 h 156"/>
              <a:gd name="T22" fmla="*/ 54 w 172"/>
              <a:gd name="T23" fmla="*/ 18 h 156"/>
              <a:gd name="T24" fmla="*/ 57 w 172"/>
              <a:gd name="T25" fmla="*/ 6 h 156"/>
              <a:gd name="T26" fmla="*/ 68 w 172"/>
              <a:gd name="T27" fmla="*/ 45 h 156"/>
              <a:gd name="T28" fmla="*/ 47 w 172"/>
              <a:gd name="T29" fmla="*/ 34 h 156"/>
              <a:gd name="T30" fmla="*/ 100 w 172"/>
              <a:gd name="T31" fmla="*/ 110 h 156"/>
              <a:gd name="T32" fmla="*/ 117 w 172"/>
              <a:gd name="T33" fmla="*/ 95 h 156"/>
              <a:gd name="T34" fmla="*/ 112 w 172"/>
              <a:gd name="T35" fmla="*/ 68 h 156"/>
              <a:gd name="T36" fmla="*/ 131 w 172"/>
              <a:gd name="T37" fmla="*/ 78 h 156"/>
              <a:gd name="T38" fmla="*/ 112 w 172"/>
              <a:gd name="T39" fmla="*/ 68 h 156"/>
              <a:gd name="T40" fmla="*/ 109 w 172"/>
              <a:gd name="T41" fmla="*/ 101 h 156"/>
              <a:gd name="T42" fmla="*/ 90 w 172"/>
              <a:gd name="T43" fmla="*/ 107 h 156"/>
              <a:gd name="T44" fmla="*/ 72 w 172"/>
              <a:gd name="T45" fmla="*/ 99 h 156"/>
              <a:gd name="T46" fmla="*/ 59 w 172"/>
              <a:gd name="T47" fmla="*/ 84 h 156"/>
              <a:gd name="T48" fmla="*/ 66 w 172"/>
              <a:gd name="T49" fmla="*/ 54 h 156"/>
              <a:gd name="T50" fmla="*/ 92 w 172"/>
              <a:gd name="T51" fmla="*/ 58 h 156"/>
              <a:gd name="T52" fmla="*/ 116 w 172"/>
              <a:gd name="T53" fmla="*/ 93 h 156"/>
              <a:gd name="T54" fmla="*/ 90 w 172"/>
              <a:gd name="T55" fmla="*/ 108 h 156"/>
              <a:gd name="T56" fmla="*/ 80 w 172"/>
              <a:gd name="T57" fmla="*/ 123 h 156"/>
              <a:gd name="T58" fmla="*/ 71 w 172"/>
              <a:gd name="T59" fmla="*/ 100 h 156"/>
              <a:gd name="T60" fmla="*/ 77 w 172"/>
              <a:gd name="T61" fmla="*/ 113 h 156"/>
              <a:gd name="T62" fmla="*/ 39 w 172"/>
              <a:gd name="T63" fmla="*/ 82 h 156"/>
              <a:gd name="T64" fmla="*/ 58 w 172"/>
              <a:gd name="T65" fmla="*/ 89 h 156"/>
              <a:gd name="T66" fmla="*/ 51 w 172"/>
              <a:gd name="T67" fmla="*/ 60 h 156"/>
              <a:gd name="T68" fmla="*/ 64 w 172"/>
              <a:gd name="T69" fmla="*/ 48 h 156"/>
              <a:gd name="T70" fmla="*/ 51 w 172"/>
              <a:gd name="T71" fmla="*/ 60 h 156"/>
              <a:gd name="T72" fmla="*/ 74 w 172"/>
              <a:gd name="T73" fmla="*/ 47 h 156"/>
              <a:gd name="T74" fmla="*/ 105 w 172"/>
              <a:gd name="T75" fmla="*/ 60 h 156"/>
              <a:gd name="T76" fmla="*/ 11 w 172"/>
              <a:gd name="T77" fmla="*/ 49 h 156"/>
              <a:gd name="T78" fmla="*/ 50 w 172"/>
              <a:gd name="T79" fmla="*/ 62 h 156"/>
              <a:gd name="T80" fmla="*/ 11 w 172"/>
              <a:gd name="T81" fmla="*/ 49 h 156"/>
              <a:gd name="T82" fmla="*/ 38 w 172"/>
              <a:gd name="T83" fmla="*/ 83 h 156"/>
              <a:gd name="T84" fmla="*/ 77 w 172"/>
              <a:gd name="T85" fmla="*/ 125 h 156"/>
              <a:gd name="T86" fmla="*/ 110 w 172"/>
              <a:gd name="T87" fmla="*/ 143 h 156"/>
              <a:gd name="T88" fmla="*/ 100 w 172"/>
              <a:gd name="T89" fmla="*/ 111 h 156"/>
              <a:gd name="T90" fmla="*/ 110 w 172"/>
              <a:gd name="T91" fmla="*/ 143 h 156"/>
              <a:gd name="T92" fmla="*/ 124 w 172"/>
              <a:gd name="T93" fmla="*/ 116 h 156"/>
              <a:gd name="T94" fmla="*/ 132 w 172"/>
              <a:gd name="T95" fmla="*/ 79 h 156"/>
              <a:gd name="T96" fmla="*/ 133 w 172"/>
              <a:gd name="T97" fmla="*/ 75 h 156"/>
              <a:gd name="T98" fmla="*/ 94 w 172"/>
              <a:gd name="T99" fmla="*/ 32 h 156"/>
              <a:gd name="T100" fmla="*/ 158 w 172"/>
              <a:gd name="T101" fmla="*/ 29 h 156"/>
              <a:gd name="T102" fmla="*/ 134 w 172"/>
              <a:gd name="T103" fmla="*/ 47 h 156"/>
              <a:gd name="T104" fmla="*/ 133 w 172"/>
              <a:gd name="T105" fmla="*/ 75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2" h="156">
                <a:moveTo>
                  <a:pt x="153" y="65"/>
                </a:moveTo>
                <a:cubicBezTo>
                  <a:pt x="163" y="65"/>
                  <a:pt x="172" y="57"/>
                  <a:pt x="172" y="47"/>
                </a:cubicBezTo>
                <a:cubicBezTo>
                  <a:pt x="172" y="39"/>
                  <a:pt x="167" y="33"/>
                  <a:pt x="160" y="30"/>
                </a:cubicBezTo>
                <a:cubicBezTo>
                  <a:pt x="162" y="22"/>
                  <a:pt x="161" y="16"/>
                  <a:pt x="157" y="12"/>
                </a:cubicBezTo>
                <a:cubicBezTo>
                  <a:pt x="148" y="1"/>
                  <a:pt x="121" y="8"/>
                  <a:pt x="91" y="28"/>
                </a:cubicBezTo>
                <a:cubicBezTo>
                  <a:pt x="79" y="10"/>
                  <a:pt x="66" y="0"/>
                  <a:pt x="56" y="4"/>
                </a:cubicBezTo>
                <a:cubicBezTo>
                  <a:pt x="52" y="5"/>
                  <a:pt x="49" y="9"/>
                  <a:pt x="48" y="15"/>
                </a:cubicBezTo>
                <a:cubicBezTo>
                  <a:pt x="45" y="15"/>
                  <a:pt x="43" y="16"/>
                  <a:pt x="41" y="17"/>
                </a:cubicBezTo>
                <a:cubicBezTo>
                  <a:pt x="37" y="21"/>
                  <a:pt x="37" y="26"/>
                  <a:pt x="40" y="30"/>
                </a:cubicBezTo>
                <a:cubicBezTo>
                  <a:pt x="42" y="32"/>
                  <a:pt x="44" y="33"/>
                  <a:pt x="46" y="33"/>
                </a:cubicBezTo>
                <a:cubicBezTo>
                  <a:pt x="46" y="35"/>
                  <a:pt x="46" y="37"/>
                  <a:pt x="46" y="39"/>
                </a:cubicBezTo>
                <a:cubicBezTo>
                  <a:pt x="23" y="34"/>
                  <a:pt x="6" y="36"/>
                  <a:pt x="3" y="44"/>
                </a:cubicBezTo>
                <a:cubicBezTo>
                  <a:pt x="0" y="53"/>
                  <a:pt x="12" y="66"/>
                  <a:pt x="33" y="80"/>
                </a:cubicBezTo>
                <a:cubicBezTo>
                  <a:pt x="11" y="108"/>
                  <a:pt x="1" y="133"/>
                  <a:pt x="10" y="144"/>
                </a:cubicBezTo>
                <a:cubicBezTo>
                  <a:pt x="20" y="155"/>
                  <a:pt x="48" y="147"/>
                  <a:pt x="78" y="127"/>
                </a:cubicBezTo>
                <a:cubicBezTo>
                  <a:pt x="91" y="146"/>
                  <a:pt x="105" y="156"/>
                  <a:pt x="114" y="153"/>
                </a:cubicBezTo>
                <a:cubicBezTo>
                  <a:pt x="123" y="149"/>
                  <a:pt x="126" y="136"/>
                  <a:pt x="125" y="117"/>
                </a:cubicBezTo>
                <a:cubicBezTo>
                  <a:pt x="145" y="120"/>
                  <a:pt x="160" y="119"/>
                  <a:pt x="162" y="111"/>
                </a:cubicBezTo>
                <a:cubicBezTo>
                  <a:pt x="165" y="102"/>
                  <a:pt x="154" y="89"/>
                  <a:pt x="134" y="76"/>
                </a:cubicBezTo>
                <a:cubicBezTo>
                  <a:pt x="138" y="72"/>
                  <a:pt x="141" y="67"/>
                  <a:pt x="144" y="63"/>
                </a:cubicBezTo>
                <a:cubicBezTo>
                  <a:pt x="147" y="65"/>
                  <a:pt x="150" y="65"/>
                  <a:pt x="153" y="65"/>
                </a:cubicBezTo>
                <a:close/>
                <a:moveTo>
                  <a:pt x="47" y="34"/>
                </a:moveTo>
                <a:cubicBezTo>
                  <a:pt x="49" y="34"/>
                  <a:pt x="52" y="33"/>
                  <a:pt x="53" y="31"/>
                </a:cubicBezTo>
                <a:cubicBezTo>
                  <a:pt x="57" y="28"/>
                  <a:pt x="58" y="22"/>
                  <a:pt x="54" y="18"/>
                </a:cubicBezTo>
                <a:cubicBezTo>
                  <a:pt x="53" y="17"/>
                  <a:pt x="51" y="16"/>
                  <a:pt x="49" y="15"/>
                </a:cubicBezTo>
                <a:cubicBezTo>
                  <a:pt x="51" y="11"/>
                  <a:pt x="53" y="8"/>
                  <a:pt x="57" y="6"/>
                </a:cubicBezTo>
                <a:cubicBezTo>
                  <a:pt x="65" y="3"/>
                  <a:pt x="77" y="12"/>
                  <a:pt x="89" y="29"/>
                </a:cubicBezTo>
                <a:cubicBezTo>
                  <a:pt x="82" y="34"/>
                  <a:pt x="75" y="39"/>
                  <a:pt x="68" y="45"/>
                </a:cubicBezTo>
                <a:cubicBezTo>
                  <a:pt x="61" y="43"/>
                  <a:pt x="54" y="41"/>
                  <a:pt x="48" y="39"/>
                </a:cubicBezTo>
                <a:cubicBezTo>
                  <a:pt x="47" y="37"/>
                  <a:pt x="47" y="35"/>
                  <a:pt x="47" y="34"/>
                </a:cubicBezTo>
                <a:close/>
                <a:moveTo>
                  <a:pt x="119" y="115"/>
                </a:moveTo>
                <a:cubicBezTo>
                  <a:pt x="113" y="114"/>
                  <a:pt x="107" y="112"/>
                  <a:pt x="100" y="110"/>
                </a:cubicBezTo>
                <a:cubicBezTo>
                  <a:pt x="103" y="108"/>
                  <a:pt x="105" y="106"/>
                  <a:pt x="107" y="104"/>
                </a:cubicBezTo>
                <a:cubicBezTo>
                  <a:pt x="111" y="101"/>
                  <a:pt x="114" y="98"/>
                  <a:pt x="117" y="95"/>
                </a:cubicBezTo>
                <a:cubicBezTo>
                  <a:pt x="118" y="102"/>
                  <a:pt x="119" y="109"/>
                  <a:pt x="119" y="115"/>
                </a:cubicBezTo>
                <a:close/>
                <a:moveTo>
                  <a:pt x="112" y="68"/>
                </a:moveTo>
                <a:cubicBezTo>
                  <a:pt x="112" y="68"/>
                  <a:pt x="112" y="68"/>
                  <a:pt x="112" y="68"/>
                </a:cubicBezTo>
                <a:cubicBezTo>
                  <a:pt x="119" y="71"/>
                  <a:pt x="125" y="75"/>
                  <a:pt x="131" y="78"/>
                </a:cubicBezTo>
                <a:cubicBezTo>
                  <a:pt x="127" y="82"/>
                  <a:pt x="124" y="86"/>
                  <a:pt x="120" y="90"/>
                </a:cubicBezTo>
                <a:cubicBezTo>
                  <a:pt x="118" y="83"/>
                  <a:pt x="115" y="75"/>
                  <a:pt x="112" y="68"/>
                </a:cubicBezTo>
                <a:close/>
                <a:moveTo>
                  <a:pt x="116" y="93"/>
                </a:moveTo>
                <a:cubicBezTo>
                  <a:pt x="114" y="96"/>
                  <a:pt x="111" y="98"/>
                  <a:pt x="109" y="101"/>
                </a:cubicBezTo>
                <a:cubicBezTo>
                  <a:pt x="105" y="104"/>
                  <a:pt x="102" y="107"/>
                  <a:pt x="98" y="109"/>
                </a:cubicBezTo>
                <a:cubicBezTo>
                  <a:pt x="96" y="108"/>
                  <a:pt x="93" y="108"/>
                  <a:pt x="90" y="107"/>
                </a:cubicBezTo>
                <a:cubicBezTo>
                  <a:pt x="91" y="102"/>
                  <a:pt x="89" y="96"/>
                  <a:pt x="84" y="94"/>
                </a:cubicBezTo>
                <a:cubicBezTo>
                  <a:pt x="79" y="93"/>
                  <a:pt x="74" y="95"/>
                  <a:pt x="72" y="99"/>
                </a:cubicBezTo>
                <a:cubicBezTo>
                  <a:pt x="69" y="98"/>
                  <a:pt x="66" y="97"/>
                  <a:pt x="64" y="95"/>
                </a:cubicBezTo>
                <a:cubicBezTo>
                  <a:pt x="62" y="92"/>
                  <a:pt x="60" y="88"/>
                  <a:pt x="59" y="84"/>
                </a:cubicBezTo>
                <a:cubicBezTo>
                  <a:pt x="57" y="78"/>
                  <a:pt x="55" y="72"/>
                  <a:pt x="53" y="67"/>
                </a:cubicBezTo>
                <a:cubicBezTo>
                  <a:pt x="57" y="62"/>
                  <a:pt x="62" y="58"/>
                  <a:pt x="66" y="54"/>
                </a:cubicBezTo>
                <a:cubicBezTo>
                  <a:pt x="68" y="52"/>
                  <a:pt x="69" y="51"/>
                  <a:pt x="70" y="50"/>
                </a:cubicBezTo>
                <a:cubicBezTo>
                  <a:pt x="77" y="52"/>
                  <a:pt x="85" y="55"/>
                  <a:pt x="92" y="58"/>
                </a:cubicBezTo>
                <a:cubicBezTo>
                  <a:pt x="97" y="60"/>
                  <a:pt x="103" y="63"/>
                  <a:pt x="108" y="65"/>
                </a:cubicBezTo>
                <a:cubicBezTo>
                  <a:pt x="111" y="75"/>
                  <a:pt x="114" y="85"/>
                  <a:pt x="116" y="93"/>
                </a:cubicBezTo>
                <a:close/>
                <a:moveTo>
                  <a:pt x="77" y="113"/>
                </a:moveTo>
                <a:cubicBezTo>
                  <a:pt x="82" y="115"/>
                  <a:pt x="88" y="113"/>
                  <a:pt x="90" y="108"/>
                </a:cubicBezTo>
                <a:cubicBezTo>
                  <a:pt x="92" y="108"/>
                  <a:pt x="95" y="109"/>
                  <a:pt x="97" y="110"/>
                </a:cubicBezTo>
                <a:cubicBezTo>
                  <a:pt x="91" y="115"/>
                  <a:pt x="86" y="119"/>
                  <a:pt x="80" y="123"/>
                </a:cubicBezTo>
                <a:cubicBezTo>
                  <a:pt x="74" y="116"/>
                  <a:pt x="69" y="107"/>
                  <a:pt x="65" y="97"/>
                </a:cubicBezTo>
                <a:cubicBezTo>
                  <a:pt x="67" y="98"/>
                  <a:pt x="69" y="99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69" y="105"/>
                  <a:pt x="72" y="111"/>
                  <a:pt x="77" y="113"/>
                </a:cubicBezTo>
                <a:close/>
                <a:moveTo>
                  <a:pt x="60" y="94"/>
                </a:moveTo>
                <a:cubicBezTo>
                  <a:pt x="53" y="90"/>
                  <a:pt x="46" y="86"/>
                  <a:pt x="39" y="82"/>
                </a:cubicBezTo>
                <a:cubicBezTo>
                  <a:pt x="43" y="77"/>
                  <a:pt x="47" y="73"/>
                  <a:pt x="51" y="68"/>
                </a:cubicBezTo>
                <a:cubicBezTo>
                  <a:pt x="53" y="75"/>
                  <a:pt x="55" y="82"/>
                  <a:pt x="58" y="89"/>
                </a:cubicBezTo>
                <a:cubicBezTo>
                  <a:pt x="59" y="90"/>
                  <a:pt x="60" y="92"/>
                  <a:pt x="60" y="94"/>
                </a:cubicBezTo>
                <a:close/>
                <a:moveTo>
                  <a:pt x="51" y="60"/>
                </a:moveTo>
                <a:cubicBezTo>
                  <a:pt x="50" y="55"/>
                  <a:pt x="49" y="49"/>
                  <a:pt x="48" y="44"/>
                </a:cubicBezTo>
                <a:cubicBezTo>
                  <a:pt x="53" y="45"/>
                  <a:pt x="59" y="47"/>
                  <a:pt x="64" y="48"/>
                </a:cubicBezTo>
                <a:cubicBezTo>
                  <a:pt x="63" y="49"/>
                  <a:pt x="62" y="51"/>
                  <a:pt x="60" y="52"/>
                </a:cubicBezTo>
                <a:cubicBezTo>
                  <a:pt x="57" y="55"/>
                  <a:pt x="54" y="57"/>
                  <a:pt x="51" y="60"/>
                </a:cubicBezTo>
                <a:close/>
                <a:moveTo>
                  <a:pt x="91" y="53"/>
                </a:moveTo>
                <a:cubicBezTo>
                  <a:pt x="85" y="51"/>
                  <a:pt x="80" y="49"/>
                  <a:pt x="74" y="47"/>
                </a:cubicBezTo>
                <a:cubicBezTo>
                  <a:pt x="80" y="42"/>
                  <a:pt x="86" y="37"/>
                  <a:pt x="92" y="33"/>
                </a:cubicBezTo>
                <a:cubicBezTo>
                  <a:pt x="97" y="41"/>
                  <a:pt x="101" y="50"/>
                  <a:pt x="105" y="60"/>
                </a:cubicBezTo>
                <a:cubicBezTo>
                  <a:pt x="101" y="58"/>
                  <a:pt x="96" y="55"/>
                  <a:pt x="91" y="53"/>
                </a:cubicBezTo>
                <a:close/>
                <a:moveTo>
                  <a:pt x="11" y="49"/>
                </a:moveTo>
                <a:cubicBezTo>
                  <a:pt x="13" y="42"/>
                  <a:pt x="27" y="40"/>
                  <a:pt x="46" y="44"/>
                </a:cubicBezTo>
                <a:cubicBezTo>
                  <a:pt x="47" y="50"/>
                  <a:pt x="48" y="56"/>
                  <a:pt x="50" y="62"/>
                </a:cubicBezTo>
                <a:cubicBezTo>
                  <a:pt x="44" y="67"/>
                  <a:pt x="39" y="73"/>
                  <a:pt x="34" y="79"/>
                </a:cubicBezTo>
                <a:cubicBezTo>
                  <a:pt x="18" y="67"/>
                  <a:pt x="9" y="56"/>
                  <a:pt x="11" y="49"/>
                </a:cubicBezTo>
                <a:close/>
                <a:moveTo>
                  <a:pt x="20" y="138"/>
                </a:moveTo>
                <a:cubicBezTo>
                  <a:pt x="11" y="129"/>
                  <a:pt x="19" y="107"/>
                  <a:pt x="38" y="83"/>
                </a:cubicBezTo>
                <a:cubicBezTo>
                  <a:pt x="45" y="88"/>
                  <a:pt x="53" y="92"/>
                  <a:pt x="61" y="96"/>
                </a:cubicBezTo>
                <a:cubicBezTo>
                  <a:pt x="66" y="107"/>
                  <a:pt x="71" y="117"/>
                  <a:pt x="77" y="125"/>
                </a:cubicBezTo>
                <a:cubicBezTo>
                  <a:pt x="51" y="142"/>
                  <a:pt x="28" y="148"/>
                  <a:pt x="20" y="138"/>
                </a:cubicBezTo>
                <a:close/>
                <a:moveTo>
                  <a:pt x="110" y="143"/>
                </a:moveTo>
                <a:cubicBezTo>
                  <a:pt x="102" y="146"/>
                  <a:pt x="92" y="139"/>
                  <a:pt x="81" y="125"/>
                </a:cubicBezTo>
                <a:cubicBezTo>
                  <a:pt x="87" y="121"/>
                  <a:pt x="93" y="116"/>
                  <a:pt x="100" y="111"/>
                </a:cubicBezTo>
                <a:cubicBezTo>
                  <a:pt x="106" y="113"/>
                  <a:pt x="113" y="115"/>
                  <a:pt x="119" y="116"/>
                </a:cubicBezTo>
                <a:cubicBezTo>
                  <a:pt x="120" y="130"/>
                  <a:pt x="117" y="140"/>
                  <a:pt x="110" y="143"/>
                </a:cubicBezTo>
                <a:close/>
                <a:moveTo>
                  <a:pt x="158" y="111"/>
                </a:moveTo>
                <a:cubicBezTo>
                  <a:pt x="156" y="118"/>
                  <a:pt x="143" y="119"/>
                  <a:pt x="124" y="116"/>
                </a:cubicBezTo>
                <a:cubicBezTo>
                  <a:pt x="124" y="109"/>
                  <a:pt x="122" y="100"/>
                  <a:pt x="120" y="92"/>
                </a:cubicBezTo>
                <a:cubicBezTo>
                  <a:pt x="124" y="87"/>
                  <a:pt x="128" y="83"/>
                  <a:pt x="132" y="79"/>
                </a:cubicBezTo>
                <a:cubicBezTo>
                  <a:pt x="150" y="91"/>
                  <a:pt x="161" y="103"/>
                  <a:pt x="158" y="111"/>
                </a:cubicBezTo>
                <a:close/>
                <a:moveTo>
                  <a:pt x="133" y="75"/>
                </a:moveTo>
                <a:cubicBezTo>
                  <a:pt x="126" y="71"/>
                  <a:pt x="119" y="67"/>
                  <a:pt x="110" y="62"/>
                </a:cubicBezTo>
                <a:cubicBezTo>
                  <a:pt x="105" y="51"/>
                  <a:pt x="100" y="41"/>
                  <a:pt x="94" y="32"/>
                </a:cubicBezTo>
                <a:cubicBezTo>
                  <a:pt x="122" y="13"/>
                  <a:pt x="147" y="6"/>
                  <a:pt x="155" y="16"/>
                </a:cubicBezTo>
                <a:cubicBezTo>
                  <a:pt x="158" y="19"/>
                  <a:pt x="159" y="24"/>
                  <a:pt x="158" y="29"/>
                </a:cubicBezTo>
                <a:cubicBezTo>
                  <a:pt x="157" y="29"/>
                  <a:pt x="155" y="28"/>
                  <a:pt x="153" y="28"/>
                </a:cubicBezTo>
                <a:cubicBezTo>
                  <a:pt x="143" y="28"/>
                  <a:pt x="134" y="37"/>
                  <a:pt x="134" y="47"/>
                </a:cubicBezTo>
                <a:cubicBezTo>
                  <a:pt x="134" y="53"/>
                  <a:pt x="138" y="59"/>
                  <a:pt x="143" y="62"/>
                </a:cubicBezTo>
                <a:cubicBezTo>
                  <a:pt x="140" y="67"/>
                  <a:pt x="137" y="71"/>
                  <a:pt x="133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0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718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Conquer the Imposter Syndrome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8FA941-3BB0-4D16-9F53-6A88E6EF83E0}"/>
              </a:ext>
            </a:extLst>
          </p:cNvPr>
          <p:cNvSpPr/>
          <p:nvPr/>
        </p:nvSpPr>
        <p:spPr>
          <a:xfrm>
            <a:off x="4684175" y="158290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33A0-0F9B-46D2-8A1B-038D43CD7BD0}"/>
              </a:ext>
            </a:extLst>
          </p:cNvPr>
          <p:cNvSpPr/>
          <p:nvPr/>
        </p:nvSpPr>
        <p:spPr>
          <a:xfrm>
            <a:off x="6083024" y="1710766"/>
            <a:ext cx="26892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No one can know it all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3FEC-1BFD-443A-B4A0-6A8E8865AF0B}"/>
              </a:ext>
            </a:extLst>
          </p:cNvPr>
          <p:cNvSpPr/>
          <p:nvPr/>
        </p:nvSpPr>
        <p:spPr>
          <a:xfrm>
            <a:off x="6083025" y="2352910"/>
            <a:ext cx="25587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Plan for JIT capability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A9A2E-167C-4E12-ACDF-49F45CFCBA62}"/>
              </a:ext>
            </a:extLst>
          </p:cNvPr>
          <p:cNvSpPr/>
          <p:nvPr/>
        </p:nvSpPr>
        <p:spPr>
          <a:xfrm>
            <a:off x="6083027" y="2995054"/>
            <a:ext cx="57176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Find premium online training (be willing to pay when you need it) –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Udemy, edX, Pluralsight, Xamarin University, etc.</a:t>
            </a:r>
            <a:endParaRPr lang="id-ID" sz="2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AD28B7-BF1E-4263-B264-C92B40EE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3" b="13443"/>
          <a:stretch/>
        </p:blipFill>
        <p:spPr>
          <a:xfrm>
            <a:off x="6083026" y="5295004"/>
            <a:ext cx="2752963" cy="86608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E99EADE-7B4A-4E54-9F9C-66DDE4E05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64366" y="3209725"/>
            <a:ext cx="1625517" cy="1412996"/>
            <a:chOff x="1951038" y="6581775"/>
            <a:chExt cx="449262" cy="390525"/>
          </a:xfrm>
        </p:grpSpPr>
        <p:sp>
          <p:nvSpPr>
            <p:cNvPr id="22" name="Freeform 68">
              <a:extLst>
                <a:ext uri="{FF2B5EF4-FFF2-40B4-BE49-F238E27FC236}">
                  <a16:creationId xmlns:a16="http://schemas.microsoft.com/office/drawing/2014/main" id="{79854787-9AC1-4ED3-BBB6-56450DB97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0" y="6845300"/>
              <a:ext cx="379412" cy="127000"/>
            </a:xfrm>
            <a:custGeom>
              <a:avLst/>
              <a:gdLst>
                <a:gd name="T0" fmla="*/ 77 w 101"/>
                <a:gd name="T1" fmla="*/ 13 h 34"/>
                <a:gd name="T2" fmla="*/ 53 w 101"/>
                <a:gd name="T3" fmla="*/ 6 h 34"/>
                <a:gd name="T4" fmla="*/ 50 w 101"/>
                <a:gd name="T5" fmla="*/ 8 h 34"/>
                <a:gd name="T6" fmla="*/ 48 w 101"/>
                <a:gd name="T7" fmla="*/ 6 h 34"/>
                <a:gd name="T8" fmla="*/ 24 w 101"/>
                <a:gd name="T9" fmla="*/ 13 h 34"/>
                <a:gd name="T10" fmla="*/ 0 w 101"/>
                <a:gd name="T11" fmla="*/ 19 h 34"/>
                <a:gd name="T12" fmla="*/ 38 w 101"/>
                <a:gd name="T13" fmla="*/ 28 h 34"/>
                <a:gd name="T14" fmla="*/ 50 w 101"/>
                <a:gd name="T15" fmla="*/ 20 h 34"/>
                <a:gd name="T16" fmla="*/ 62 w 101"/>
                <a:gd name="T17" fmla="*/ 28 h 34"/>
                <a:gd name="T18" fmla="*/ 101 w 101"/>
                <a:gd name="T19" fmla="*/ 19 h 34"/>
                <a:gd name="T20" fmla="*/ 77 w 101"/>
                <a:gd name="T21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34">
                  <a:moveTo>
                    <a:pt x="77" y="13"/>
                  </a:moveTo>
                  <a:cubicBezTo>
                    <a:pt x="62" y="0"/>
                    <a:pt x="57" y="3"/>
                    <a:pt x="53" y="6"/>
                  </a:cubicBezTo>
                  <a:cubicBezTo>
                    <a:pt x="52" y="6"/>
                    <a:pt x="51" y="7"/>
                    <a:pt x="50" y="8"/>
                  </a:cubicBezTo>
                  <a:cubicBezTo>
                    <a:pt x="50" y="7"/>
                    <a:pt x="49" y="6"/>
                    <a:pt x="48" y="6"/>
                  </a:cubicBezTo>
                  <a:cubicBezTo>
                    <a:pt x="44" y="3"/>
                    <a:pt x="39" y="0"/>
                    <a:pt x="24" y="13"/>
                  </a:cubicBezTo>
                  <a:cubicBezTo>
                    <a:pt x="9" y="27"/>
                    <a:pt x="0" y="19"/>
                    <a:pt x="0" y="19"/>
                  </a:cubicBezTo>
                  <a:cubicBezTo>
                    <a:pt x="2" y="25"/>
                    <a:pt x="19" y="34"/>
                    <a:pt x="38" y="28"/>
                  </a:cubicBezTo>
                  <a:cubicBezTo>
                    <a:pt x="45" y="26"/>
                    <a:pt x="49" y="23"/>
                    <a:pt x="50" y="20"/>
                  </a:cubicBezTo>
                  <a:cubicBezTo>
                    <a:pt x="52" y="23"/>
                    <a:pt x="56" y="26"/>
                    <a:pt x="62" y="28"/>
                  </a:cubicBezTo>
                  <a:cubicBezTo>
                    <a:pt x="81" y="34"/>
                    <a:pt x="99" y="25"/>
                    <a:pt x="101" y="19"/>
                  </a:cubicBezTo>
                  <a:cubicBezTo>
                    <a:pt x="101" y="19"/>
                    <a:pt x="92" y="27"/>
                    <a:pt x="77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9">
              <a:extLst>
                <a:ext uri="{FF2B5EF4-FFF2-40B4-BE49-F238E27FC236}">
                  <a16:creationId xmlns:a16="http://schemas.microsoft.com/office/drawing/2014/main" id="{96E937C7-C9A8-4BEC-B9A1-FD38EAE6D1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1038" y="6581775"/>
              <a:ext cx="449262" cy="211138"/>
            </a:xfrm>
            <a:custGeom>
              <a:avLst/>
              <a:gdLst>
                <a:gd name="T0" fmla="*/ 92 w 120"/>
                <a:gd name="T1" fmla="*/ 0 h 56"/>
                <a:gd name="T2" fmla="*/ 65 w 120"/>
                <a:gd name="T3" fmla="*/ 24 h 56"/>
                <a:gd name="T4" fmla="*/ 56 w 120"/>
                <a:gd name="T5" fmla="*/ 24 h 56"/>
                <a:gd name="T6" fmla="*/ 28 w 120"/>
                <a:gd name="T7" fmla="*/ 0 h 56"/>
                <a:gd name="T8" fmla="*/ 0 w 120"/>
                <a:gd name="T9" fmla="*/ 28 h 56"/>
                <a:gd name="T10" fmla="*/ 28 w 120"/>
                <a:gd name="T11" fmla="*/ 56 h 56"/>
                <a:gd name="T12" fmla="*/ 56 w 120"/>
                <a:gd name="T13" fmla="*/ 32 h 56"/>
                <a:gd name="T14" fmla="*/ 65 w 120"/>
                <a:gd name="T15" fmla="*/ 32 h 56"/>
                <a:gd name="T16" fmla="*/ 92 w 120"/>
                <a:gd name="T17" fmla="*/ 56 h 56"/>
                <a:gd name="T18" fmla="*/ 120 w 120"/>
                <a:gd name="T19" fmla="*/ 28 h 56"/>
                <a:gd name="T20" fmla="*/ 92 w 120"/>
                <a:gd name="T21" fmla="*/ 0 h 56"/>
                <a:gd name="T22" fmla="*/ 28 w 120"/>
                <a:gd name="T23" fmla="*/ 48 h 56"/>
                <a:gd name="T24" fmla="*/ 8 w 120"/>
                <a:gd name="T25" fmla="*/ 28 h 56"/>
                <a:gd name="T26" fmla="*/ 28 w 120"/>
                <a:gd name="T27" fmla="*/ 8 h 56"/>
                <a:gd name="T28" fmla="*/ 48 w 120"/>
                <a:gd name="T29" fmla="*/ 28 h 56"/>
                <a:gd name="T30" fmla="*/ 28 w 120"/>
                <a:gd name="T31" fmla="*/ 48 h 56"/>
                <a:gd name="T32" fmla="*/ 92 w 120"/>
                <a:gd name="T33" fmla="*/ 48 h 56"/>
                <a:gd name="T34" fmla="*/ 72 w 120"/>
                <a:gd name="T35" fmla="*/ 28 h 56"/>
                <a:gd name="T36" fmla="*/ 92 w 120"/>
                <a:gd name="T37" fmla="*/ 8 h 56"/>
                <a:gd name="T38" fmla="*/ 112 w 120"/>
                <a:gd name="T39" fmla="*/ 28 h 56"/>
                <a:gd name="T40" fmla="*/ 92 w 120"/>
                <a:gd name="T41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56">
                  <a:moveTo>
                    <a:pt x="92" y="0"/>
                  </a:moveTo>
                  <a:cubicBezTo>
                    <a:pt x="78" y="0"/>
                    <a:pt x="67" y="10"/>
                    <a:pt x="6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10"/>
                    <a:pt x="42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2" y="56"/>
                    <a:pt x="54" y="46"/>
                    <a:pt x="56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7" y="46"/>
                    <a:pt x="78" y="56"/>
                    <a:pt x="92" y="56"/>
                  </a:cubicBezTo>
                  <a:cubicBezTo>
                    <a:pt x="108" y="56"/>
                    <a:pt x="120" y="43"/>
                    <a:pt x="120" y="28"/>
                  </a:cubicBezTo>
                  <a:cubicBezTo>
                    <a:pt x="120" y="13"/>
                    <a:pt x="108" y="0"/>
                    <a:pt x="92" y="0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  <a:moveTo>
                    <a:pt x="92" y="48"/>
                  </a:moveTo>
                  <a:cubicBezTo>
                    <a:pt x="81" y="48"/>
                    <a:pt x="72" y="39"/>
                    <a:pt x="72" y="28"/>
                  </a:cubicBezTo>
                  <a:cubicBezTo>
                    <a:pt x="72" y="17"/>
                    <a:pt x="81" y="8"/>
                    <a:pt x="92" y="8"/>
                  </a:cubicBezTo>
                  <a:cubicBezTo>
                    <a:pt x="103" y="8"/>
                    <a:pt x="112" y="17"/>
                    <a:pt x="112" y="28"/>
                  </a:cubicBezTo>
                  <a:cubicBezTo>
                    <a:pt x="112" y="39"/>
                    <a:pt x="103" y="48"/>
                    <a:pt x="92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E9943-0F12-4189-A896-F52B0B6E9031}"/>
              </a:ext>
            </a:extLst>
          </p:cNvPr>
          <p:cNvSpPr/>
          <p:nvPr/>
        </p:nvSpPr>
        <p:spPr>
          <a:xfrm>
            <a:off x="6083027" y="4314307"/>
            <a:ext cx="52856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How to overcome article -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tinyurl.com/overcome-imposter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773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0B89A7-5573-489A-834C-58545C75C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56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5"/>
            <a:ext cx="718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Learn Techsploration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8FA941-3BB0-4D16-9F53-6A88E6EF83E0}"/>
              </a:ext>
            </a:extLst>
          </p:cNvPr>
          <p:cNvSpPr/>
          <p:nvPr/>
        </p:nvSpPr>
        <p:spPr>
          <a:xfrm>
            <a:off x="4684175" y="158290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33A0-0F9B-46D2-8A1B-038D43CD7BD0}"/>
              </a:ext>
            </a:extLst>
          </p:cNvPr>
          <p:cNvSpPr/>
          <p:nvPr/>
        </p:nvSpPr>
        <p:spPr>
          <a:xfrm>
            <a:off x="6083023" y="2357680"/>
            <a:ext cx="48044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Add collection habit to your daily routine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3FEC-1BFD-443A-B4A0-6A8E8865AF0B}"/>
              </a:ext>
            </a:extLst>
          </p:cNvPr>
          <p:cNvSpPr/>
          <p:nvPr/>
        </p:nvSpPr>
        <p:spPr>
          <a:xfrm>
            <a:off x="6083024" y="1707988"/>
            <a:ext cx="53467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Maintain a map of where you want to explore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A9A2E-167C-4E12-ACDF-49F45CFCBA62}"/>
              </a:ext>
            </a:extLst>
          </p:cNvPr>
          <p:cNvSpPr/>
          <p:nvPr/>
        </p:nvSpPr>
        <p:spPr>
          <a:xfrm>
            <a:off x="6083026" y="3007372"/>
            <a:ext cx="50269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 low-friction, high-visibility tools –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MindNode, MindManager, XMind</a:t>
            </a:r>
            <a:endParaRPr lang="id-ID" sz="2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AD28B7-BF1E-4263-B264-C92B40EE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3" b="13443"/>
          <a:stretch/>
        </p:blipFill>
        <p:spPr>
          <a:xfrm>
            <a:off x="6083026" y="5295004"/>
            <a:ext cx="2752963" cy="8660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9CE9943-0F12-4189-A896-F52B0B6E9031}"/>
              </a:ext>
            </a:extLst>
          </p:cNvPr>
          <p:cNvSpPr/>
          <p:nvPr/>
        </p:nvSpPr>
        <p:spPr>
          <a:xfrm>
            <a:off x="6083023" y="3995618"/>
            <a:ext cx="34946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Store index of critical sources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52C2F-F91B-43F0-A895-CB8A0C806203}"/>
              </a:ext>
            </a:extLst>
          </p:cNvPr>
          <p:cNvSpPr/>
          <p:nvPr/>
        </p:nvSpPr>
        <p:spPr>
          <a:xfrm>
            <a:off x="6083023" y="4645310"/>
            <a:ext cx="36629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Learn how to avoid going deep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FEB2F66-512A-408C-9558-0D51465704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59689" y="3164177"/>
            <a:ext cx="1517169" cy="1504091"/>
          </a:xfrm>
          <a:custGeom>
            <a:avLst/>
            <a:gdLst>
              <a:gd name="T0" fmla="*/ 73 w 147"/>
              <a:gd name="T1" fmla="*/ 0 h 146"/>
              <a:gd name="T2" fmla="*/ 0 w 147"/>
              <a:gd name="T3" fmla="*/ 73 h 146"/>
              <a:gd name="T4" fmla="*/ 73 w 147"/>
              <a:gd name="T5" fmla="*/ 146 h 146"/>
              <a:gd name="T6" fmla="*/ 147 w 147"/>
              <a:gd name="T7" fmla="*/ 73 h 146"/>
              <a:gd name="T8" fmla="*/ 73 w 147"/>
              <a:gd name="T9" fmla="*/ 0 h 146"/>
              <a:gd name="T10" fmla="*/ 77 w 147"/>
              <a:gd name="T11" fmla="*/ 132 h 146"/>
              <a:gd name="T12" fmla="*/ 77 w 147"/>
              <a:gd name="T13" fmla="*/ 131 h 146"/>
              <a:gd name="T14" fmla="*/ 77 w 147"/>
              <a:gd name="T15" fmla="*/ 124 h 146"/>
              <a:gd name="T16" fmla="*/ 73 w 147"/>
              <a:gd name="T17" fmla="*/ 120 h 146"/>
              <a:gd name="T18" fmla="*/ 69 w 147"/>
              <a:gd name="T19" fmla="*/ 124 h 146"/>
              <a:gd name="T20" fmla="*/ 69 w 147"/>
              <a:gd name="T21" fmla="*/ 131 h 146"/>
              <a:gd name="T22" fmla="*/ 69 w 147"/>
              <a:gd name="T23" fmla="*/ 132 h 146"/>
              <a:gd name="T24" fmla="*/ 15 w 147"/>
              <a:gd name="T25" fmla="*/ 77 h 146"/>
              <a:gd name="T26" fmla="*/ 22 w 147"/>
              <a:gd name="T27" fmla="*/ 77 h 146"/>
              <a:gd name="T28" fmla="*/ 26 w 147"/>
              <a:gd name="T29" fmla="*/ 73 h 146"/>
              <a:gd name="T30" fmla="*/ 22 w 147"/>
              <a:gd name="T31" fmla="*/ 69 h 146"/>
              <a:gd name="T32" fmla="*/ 15 w 147"/>
              <a:gd name="T33" fmla="*/ 69 h 146"/>
              <a:gd name="T34" fmla="*/ 69 w 147"/>
              <a:gd name="T35" fmla="*/ 15 h 146"/>
              <a:gd name="T36" fmla="*/ 69 w 147"/>
              <a:gd name="T37" fmla="*/ 22 h 146"/>
              <a:gd name="T38" fmla="*/ 73 w 147"/>
              <a:gd name="T39" fmla="*/ 26 h 146"/>
              <a:gd name="T40" fmla="*/ 77 w 147"/>
              <a:gd name="T41" fmla="*/ 22 h 146"/>
              <a:gd name="T42" fmla="*/ 77 w 147"/>
              <a:gd name="T43" fmla="*/ 15 h 146"/>
              <a:gd name="T44" fmla="*/ 132 w 147"/>
              <a:gd name="T45" fmla="*/ 69 h 146"/>
              <a:gd name="T46" fmla="*/ 125 w 147"/>
              <a:gd name="T47" fmla="*/ 69 h 146"/>
              <a:gd name="T48" fmla="*/ 120 w 147"/>
              <a:gd name="T49" fmla="*/ 73 h 146"/>
              <a:gd name="T50" fmla="*/ 125 w 147"/>
              <a:gd name="T51" fmla="*/ 77 h 146"/>
              <a:gd name="T52" fmla="*/ 132 w 147"/>
              <a:gd name="T53" fmla="*/ 77 h 146"/>
              <a:gd name="T54" fmla="*/ 77 w 147"/>
              <a:gd name="T55" fmla="*/ 132 h 146"/>
              <a:gd name="T56" fmla="*/ 82 w 147"/>
              <a:gd name="T57" fmla="*/ 56 h 146"/>
              <a:gd name="T58" fmla="*/ 73 w 147"/>
              <a:gd name="T59" fmla="*/ 54 h 146"/>
              <a:gd name="T60" fmla="*/ 54 w 147"/>
              <a:gd name="T61" fmla="*/ 73 h 146"/>
              <a:gd name="T62" fmla="*/ 54 w 147"/>
              <a:gd name="T63" fmla="*/ 78 h 146"/>
              <a:gd name="T64" fmla="*/ 33 w 147"/>
              <a:gd name="T65" fmla="*/ 105 h 146"/>
              <a:gd name="T66" fmla="*/ 65 w 147"/>
              <a:gd name="T67" fmla="*/ 91 h 146"/>
              <a:gd name="T68" fmla="*/ 73 w 147"/>
              <a:gd name="T69" fmla="*/ 93 h 146"/>
              <a:gd name="T70" fmla="*/ 93 w 147"/>
              <a:gd name="T71" fmla="*/ 73 h 146"/>
              <a:gd name="T72" fmla="*/ 92 w 147"/>
              <a:gd name="T73" fmla="*/ 69 h 146"/>
              <a:gd name="T74" fmla="*/ 114 w 147"/>
              <a:gd name="T75" fmla="*/ 41 h 146"/>
              <a:gd name="T76" fmla="*/ 82 w 147"/>
              <a:gd name="T77" fmla="*/ 56 h 146"/>
              <a:gd name="T78" fmla="*/ 73 w 147"/>
              <a:gd name="T79" fmla="*/ 82 h 146"/>
              <a:gd name="T80" fmla="*/ 65 w 147"/>
              <a:gd name="T81" fmla="*/ 73 h 146"/>
              <a:gd name="T82" fmla="*/ 73 w 147"/>
              <a:gd name="T83" fmla="*/ 65 h 146"/>
              <a:gd name="T84" fmla="*/ 82 w 147"/>
              <a:gd name="T85" fmla="*/ 73 h 146"/>
              <a:gd name="T86" fmla="*/ 73 w 147"/>
              <a:gd name="T87" fmla="*/ 8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7" h="146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4"/>
                  <a:pt x="33" y="146"/>
                  <a:pt x="73" y="146"/>
                </a:cubicBezTo>
                <a:cubicBezTo>
                  <a:pt x="114" y="146"/>
                  <a:pt x="147" y="114"/>
                  <a:pt x="147" y="73"/>
                </a:cubicBezTo>
                <a:cubicBezTo>
                  <a:pt x="147" y="33"/>
                  <a:pt x="114" y="0"/>
                  <a:pt x="73" y="0"/>
                </a:cubicBezTo>
                <a:close/>
                <a:moveTo>
                  <a:pt x="77" y="132"/>
                </a:moveTo>
                <a:cubicBezTo>
                  <a:pt x="77" y="132"/>
                  <a:pt x="77" y="132"/>
                  <a:pt x="77" y="131"/>
                </a:cubicBezTo>
                <a:cubicBezTo>
                  <a:pt x="77" y="124"/>
                  <a:pt x="77" y="124"/>
                  <a:pt x="77" y="124"/>
                </a:cubicBezTo>
                <a:cubicBezTo>
                  <a:pt x="77" y="122"/>
                  <a:pt x="76" y="120"/>
                  <a:pt x="73" y="120"/>
                </a:cubicBezTo>
                <a:cubicBezTo>
                  <a:pt x="71" y="120"/>
                  <a:pt x="69" y="122"/>
                  <a:pt x="69" y="124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40" y="130"/>
                  <a:pt x="17" y="106"/>
                  <a:pt x="15" y="77"/>
                </a:cubicBezTo>
                <a:cubicBezTo>
                  <a:pt x="22" y="77"/>
                  <a:pt x="22" y="77"/>
                  <a:pt x="22" y="77"/>
                </a:cubicBezTo>
                <a:cubicBezTo>
                  <a:pt x="24" y="77"/>
                  <a:pt x="26" y="75"/>
                  <a:pt x="26" y="73"/>
                </a:cubicBezTo>
                <a:cubicBezTo>
                  <a:pt x="26" y="71"/>
                  <a:pt x="24" y="69"/>
                  <a:pt x="22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7" y="40"/>
                  <a:pt x="40" y="17"/>
                  <a:pt x="69" y="15"/>
                </a:cubicBezTo>
                <a:cubicBezTo>
                  <a:pt x="69" y="22"/>
                  <a:pt x="69" y="22"/>
                  <a:pt x="69" y="22"/>
                </a:cubicBezTo>
                <a:cubicBezTo>
                  <a:pt x="69" y="24"/>
                  <a:pt x="71" y="26"/>
                  <a:pt x="73" y="26"/>
                </a:cubicBezTo>
                <a:cubicBezTo>
                  <a:pt x="76" y="26"/>
                  <a:pt x="77" y="24"/>
                  <a:pt x="77" y="22"/>
                </a:cubicBezTo>
                <a:cubicBezTo>
                  <a:pt x="77" y="15"/>
                  <a:pt x="77" y="15"/>
                  <a:pt x="77" y="15"/>
                </a:cubicBezTo>
                <a:cubicBezTo>
                  <a:pt x="107" y="17"/>
                  <a:pt x="130" y="40"/>
                  <a:pt x="132" y="69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122" y="69"/>
                  <a:pt x="120" y="71"/>
                  <a:pt x="120" y="73"/>
                </a:cubicBezTo>
                <a:cubicBezTo>
                  <a:pt x="120" y="75"/>
                  <a:pt x="122" y="77"/>
                  <a:pt x="125" y="77"/>
                </a:cubicBezTo>
                <a:cubicBezTo>
                  <a:pt x="132" y="77"/>
                  <a:pt x="132" y="77"/>
                  <a:pt x="132" y="77"/>
                </a:cubicBezTo>
                <a:cubicBezTo>
                  <a:pt x="130" y="106"/>
                  <a:pt x="107" y="130"/>
                  <a:pt x="77" y="132"/>
                </a:cubicBezTo>
                <a:close/>
                <a:moveTo>
                  <a:pt x="82" y="56"/>
                </a:moveTo>
                <a:cubicBezTo>
                  <a:pt x="79" y="55"/>
                  <a:pt x="76" y="54"/>
                  <a:pt x="73" y="54"/>
                </a:cubicBezTo>
                <a:cubicBezTo>
                  <a:pt x="62" y="54"/>
                  <a:pt x="54" y="63"/>
                  <a:pt x="54" y="73"/>
                </a:cubicBezTo>
                <a:cubicBezTo>
                  <a:pt x="54" y="75"/>
                  <a:pt x="54" y="76"/>
                  <a:pt x="54" y="78"/>
                </a:cubicBezTo>
                <a:cubicBezTo>
                  <a:pt x="49" y="85"/>
                  <a:pt x="42" y="94"/>
                  <a:pt x="33" y="105"/>
                </a:cubicBezTo>
                <a:cubicBezTo>
                  <a:pt x="65" y="91"/>
                  <a:pt x="65" y="91"/>
                  <a:pt x="65" y="91"/>
                </a:cubicBezTo>
                <a:cubicBezTo>
                  <a:pt x="67" y="92"/>
                  <a:pt x="70" y="93"/>
                  <a:pt x="73" y="93"/>
                </a:cubicBezTo>
                <a:cubicBezTo>
                  <a:pt x="84" y="93"/>
                  <a:pt x="93" y="84"/>
                  <a:pt x="93" y="73"/>
                </a:cubicBezTo>
                <a:cubicBezTo>
                  <a:pt x="93" y="72"/>
                  <a:pt x="92" y="70"/>
                  <a:pt x="92" y="69"/>
                </a:cubicBezTo>
                <a:cubicBezTo>
                  <a:pt x="97" y="62"/>
                  <a:pt x="105" y="53"/>
                  <a:pt x="114" y="41"/>
                </a:cubicBezTo>
                <a:lnTo>
                  <a:pt x="82" y="56"/>
                </a:lnTo>
                <a:close/>
                <a:moveTo>
                  <a:pt x="73" y="82"/>
                </a:moveTo>
                <a:cubicBezTo>
                  <a:pt x="69" y="82"/>
                  <a:pt x="65" y="78"/>
                  <a:pt x="65" y="73"/>
                </a:cubicBezTo>
                <a:cubicBezTo>
                  <a:pt x="65" y="69"/>
                  <a:pt x="69" y="65"/>
                  <a:pt x="73" y="65"/>
                </a:cubicBezTo>
                <a:cubicBezTo>
                  <a:pt x="78" y="65"/>
                  <a:pt x="82" y="69"/>
                  <a:pt x="82" y="73"/>
                </a:cubicBezTo>
                <a:cubicBezTo>
                  <a:pt x="82" y="78"/>
                  <a:pt x="78" y="82"/>
                  <a:pt x="73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01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5"/>
            <a:ext cx="718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Increase Connectedness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8FA941-3BB0-4D16-9F53-6A88E6EF83E0}"/>
              </a:ext>
            </a:extLst>
          </p:cNvPr>
          <p:cNvSpPr/>
          <p:nvPr/>
        </p:nvSpPr>
        <p:spPr>
          <a:xfrm>
            <a:off x="4684175" y="158290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33A0-0F9B-46D2-8A1B-038D43CD7BD0}"/>
              </a:ext>
            </a:extLst>
          </p:cNvPr>
          <p:cNvSpPr/>
          <p:nvPr/>
        </p:nvSpPr>
        <p:spPr>
          <a:xfrm>
            <a:off x="6083027" y="3442081"/>
            <a:ext cx="34302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See you at the party tonight!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A9A2E-167C-4E12-ACDF-49F45CFCBA62}"/>
              </a:ext>
            </a:extLst>
          </p:cNvPr>
          <p:cNvSpPr/>
          <p:nvPr/>
        </p:nvSpPr>
        <p:spPr>
          <a:xfrm>
            <a:off x="6083027" y="4199266"/>
            <a:ext cx="4929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Provide value to others without being transactional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AD28B7-BF1E-4263-B264-C92B40EE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3" b="13443"/>
          <a:stretch/>
        </p:blipFill>
        <p:spPr>
          <a:xfrm>
            <a:off x="6083026" y="5295004"/>
            <a:ext cx="2752963" cy="866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74ED2A-A0BF-46C5-80EF-B4974ECA7A48}"/>
              </a:ext>
            </a:extLst>
          </p:cNvPr>
          <p:cNvSpPr/>
          <p:nvPr/>
        </p:nvSpPr>
        <p:spPr>
          <a:xfrm>
            <a:off x="6083023" y="1927711"/>
            <a:ext cx="60441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Online and Offline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C4A4DB-26E5-4918-B1B7-2266F47598E1}"/>
              </a:ext>
            </a:extLst>
          </p:cNvPr>
          <p:cNvSpPr/>
          <p:nvPr/>
        </p:nvSpPr>
        <p:spPr>
          <a:xfrm>
            <a:off x="6083023" y="2684896"/>
            <a:ext cx="60441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Join meetups, go to hackathons, etc.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Freeform 99">
            <a:extLst>
              <a:ext uri="{FF2B5EF4-FFF2-40B4-BE49-F238E27FC236}">
                <a16:creationId xmlns:a16="http://schemas.microsoft.com/office/drawing/2014/main" id="{76510DBC-FDDB-4B11-B434-CBEC79FC29A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76264" y="3216455"/>
            <a:ext cx="1974445" cy="1399535"/>
          </a:xfrm>
          <a:custGeom>
            <a:avLst/>
            <a:gdLst>
              <a:gd name="T0" fmla="*/ 121 w 144"/>
              <a:gd name="T1" fmla="*/ 20 h 102"/>
              <a:gd name="T2" fmla="*/ 65 w 144"/>
              <a:gd name="T3" fmla="*/ 0 h 102"/>
              <a:gd name="T4" fmla="*/ 59 w 144"/>
              <a:gd name="T5" fmla="*/ 11 h 102"/>
              <a:gd name="T6" fmla="*/ 8 w 144"/>
              <a:gd name="T7" fmla="*/ 68 h 102"/>
              <a:gd name="T8" fmla="*/ 8 w 144"/>
              <a:gd name="T9" fmla="*/ 83 h 102"/>
              <a:gd name="T10" fmla="*/ 59 w 144"/>
              <a:gd name="T11" fmla="*/ 90 h 102"/>
              <a:gd name="T12" fmla="*/ 71 w 144"/>
              <a:gd name="T13" fmla="*/ 102 h 102"/>
              <a:gd name="T14" fmla="*/ 82 w 144"/>
              <a:gd name="T15" fmla="*/ 89 h 102"/>
              <a:gd name="T16" fmla="*/ 121 w 144"/>
              <a:gd name="T17" fmla="*/ 76 h 102"/>
              <a:gd name="T18" fmla="*/ 125 w 144"/>
              <a:gd name="T19" fmla="*/ 65 h 102"/>
              <a:gd name="T20" fmla="*/ 132 w 144"/>
              <a:gd name="T21" fmla="*/ 36 h 102"/>
              <a:gd name="T22" fmla="*/ 132 w 144"/>
              <a:gd name="T23" fmla="*/ 13 h 102"/>
              <a:gd name="T24" fmla="*/ 118 w 144"/>
              <a:gd name="T25" fmla="*/ 30 h 102"/>
              <a:gd name="T26" fmla="*/ 71 w 144"/>
              <a:gd name="T27" fmla="*/ 12 h 102"/>
              <a:gd name="T28" fmla="*/ 121 w 144"/>
              <a:gd name="T29" fmla="*/ 24 h 102"/>
              <a:gd name="T30" fmla="*/ 121 w 144"/>
              <a:gd name="T31" fmla="*/ 27 h 102"/>
              <a:gd name="T32" fmla="*/ 61 w 144"/>
              <a:gd name="T33" fmla="*/ 15 h 102"/>
              <a:gd name="T34" fmla="*/ 45 w 144"/>
              <a:gd name="T35" fmla="*/ 54 h 102"/>
              <a:gd name="T36" fmla="*/ 14 w 144"/>
              <a:gd name="T37" fmla="*/ 71 h 102"/>
              <a:gd name="T38" fmla="*/ 91 w 144"/>
              <a:gd name="T39" fmla="*/ 39 h 102"/>
              <a:gd name="T40" fmla="*/ 68 w 144"/>
              <a:gd name="T41" fmla="*/ 14 h 102"/>
              <a:gd name="T42" fmla="*/ 91 w 144"/>
              <a:gd name="T43" fmla="*/ 39 h 102"/>
              <a:gd name="T44" fmla="*/ 64 w 144"/>
              <a:gd name="T45" fmla="*/ 17 h 102"/>
              <a:gd name="T46" fmla="*/ 56 w 144"/>
              <a:gd name="T47" fmla="*/ 51 h 102"/>
              <a:gd name="T48" fmla="*/ 57 w 144"/>
              <a:gd name="T49" fmla="*/ 54 h 102"/>
              <a:gd name="T50" fmla="*/ 68 w 144"/>
              <a:gd name="T51" fmla="*/ 79 h 102"/>
              <a:gd name="T52" fmla="*/ 56 w 144"/>
              <a:gd name="T53" fmla="*/ 59 h 102"/>
              <a:gd name="T54" fmla="*/ 57 w 144"/>
              <a:gd name="T55" fmla="*/ 54 h 102"/>
              <a:gd name="T56" fmla="*/ 72 w 144"/>
              <a:gd name="T57" fmla="*/ 79 h 102"/>
              <a:gd name="T58" fmla="*/ 94 w 144"/>
              <a:gd name="T59" fmla="*/ 42 h 102"/>
              <a:gd name="T60" fmla="*/ 77 w 144"/>
              <a:gd name="T61" fmla="*/ 81 h 102"/>
              <a:gd name="T62" fmla="*/ 114 w 144"/>
              <a:gd name="T63" fmla="*/ 36 h 102"/>
              <a:gd name="T64" fmla="*/ 97 w 144"/>
              <a:gd name="T65" fmla="*/ 41 h 102"/>
              <a:gd name="T66" fmla="*/ 15 w 144"/>
              <a:gd name="T67" fmla="*/ 75 h 102"/>
              <a:gd name="T68" fmla="*/ 46 w 144"/>
              <a:gd name="T69" fmla="*/ 58 h 102"/>
              <a:gd name="T70" fmla="*/ 52 w 144"/>
              <a:gd name="T71" fmla="*/ 61 h 102"/>
              <a:gd name="T72" fmla="*/ 60 w 144"/>
              <a:gd name="T73" fmla="*/ 86 h 102"/>
              <a:gd name="T74" fmla="*/ 81 w 144"/>
              <a:gd name="T75" fmla="*/ 85 h 102"/>
              <a:gd name="T76" fmla="*/ 104 w 144"/>
              <a:gd name="T77" fmla="*/ 54 h 102"/>
              <a:gd name="T78" fmla="*/ 114 w 144"/>
              <a:gd name="T79" fmla="*/ 69 h 102"/>
              <a:gd name="T80" fmla="*/ 81 w 144"/>
              <a:gd name="T81" fmla="*/ 85 h 102"/>
              <a:gd name="T82" fmla="*/ 121 w 144"/>
              <a:gd name="T83" fmla="*/ 63 h 102"/>
              <a:gd name="T84" fmla="*/ 106 w 144"/>
              <a:gd name="T85" fmla="*/ 51 h 102"/>
              <a:gd name="T86" fmla="*/ 124 w 144"/>
              <a:gd name="T87" fmla="*/ 32 h 102"/>
              <a:gd name="T88" fmla="*/ 122 w 144"/>
              <a:gd name="T89" fmla="*/ 6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4" h="102">
                <a:moveTo>
                  <a:pt x="132" y="13"/>
                </a:moveTo>
                <a:cubicBezTo>
                  <a:pt x="127" y="13"/>
                  <a:pt x="123" y="16"/>
                  <a:pt x="121" y="20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3"/>
                  <a:pt x="69" y="0"/>
                  <a:pt x="65" y="0"/>
                </a:cubicBezTo>
                <a:cubicBezTo>
                  <a:pt x="61" y="0"/>
                  <a:pt x="58" y="3"/>
                  <a:pt x="58" y="7"/>
                </a:cubicBezTo>
                <a:cubicBezTo>
                  <a:pt x="58" y="9"/>
                  <a:pt x="58" y="10"/>
                  <a:pt x="59" y="11"/>
                </a:cubicBezTo>
                <a:cubicBezTo>
                  <a:pt x="10" y="68"/>
                  <a:pt x="10" y="68"/>
                  <a:pt x="10" y="68"/>
                </a:cubicBezTo>
                <a:cubicBezTo>
                  <a:pt x="9" y="68"/>
                  <a:pt x="8" y="68"/>
                  <a:pt x="8" y="68"/>
                </a:cubicBezTo>
                <a:cubicBezTo>
                  <a:pt x="4" y="68"/>
                  <a:pt x="0" y="71"/>
                  <a:pt x="0" y="75"/>
                </a:cubicBezTo>
                <a:cubicBezTo>
                  <a:pt x="0" y="79"/>
                  <a:pt x="4" y="83"/>
                  <a:pt x="8" y="83"/>
                </a:cubicBezTo>
                <a:cubicBezTo>
                  <a:pt x="10" y="83"/>
                  <a:pt x="12" y="82"/>
                  <a:pt x="13" y="80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0"/>
                  <a:pt x="59" y="90"/>
                  <a:pt x="59" y="90"/>
                </a:cubicBezTo>
                <a:cubicBezTo>
                  <a:pt x="59" y="97"/>
                  <a:pt x="64" y="102"/>
                  <a:pt x="71" y="102"/>
                </a:cubicBezTo>
                <a:cubicBezTo>
                  <a:pt x="77" y="102"/>
                  <a:pt x="82" y="97"/>
                  <a:pt x="82" y="90"/>
                </a:cubicBezTo>
                <a:cubicBezTo>
                  <a:pt x="82" y="90"/>
                  <a:pt x="82" y="89"/>
                  <a:pt x="82" y="89"/>
                </a:cubicBezTo>
                <a:cubicBezTo>
                  <a:pt x="116" y="74"/>
                  <a:pt x="116" y="74"/>
                  <a:pt x="116" y="74"/>
                </a:cubicBezTo>
                <a:cubicBezTo>
                  <a:pt x="117" y="75"/>
                  <a:pt x="119" y="76"/>
                  <a:pt x="121" y="76"/>
                </a:cubicBezTo>
                <a:cubicBezTo>
                  <a:pt x="124" y="76"/>
                  <a:pt x="127" y="73"/>
                  <a:pt x="127" y="69"/>
                </a:cubicBezTo>
                <a:cubicBezTo>
                  <a:pt x="127" y="68"/>
                  <a:pt x="126" y="66"/>
                  <a:pt x="125" y="65"/>
                </a:cubicBezTo>
                <a:cubicBezTo>
                  <a:pt x="130" y="36"/>
                  <a:pt x="130" y="36"/>
                  <a:pt x="130" y="36"/>
                </a:cubicBezTo>
                <a:cubicBezTo>
                  <a:pt x="131" y="36"/>
                  <a:pt x="132" y="36"/>
                  <a:pt x="132" y="36"/>
                </a:cubicBezTo>
                <a:cubicBezTo>
                  <a:pt x="139" y="36"/>
                  <a:pt x="144" y="31"/>
                  <a:pt x="144" y="25"/>
                </a:cubicBezTo>
                <a:cubicBezTo>
                  <a:pt x="144" y="18"/>
                  <a:pt x="139" y="13"/>
                  <a:pt x="132" y="13"/>
                </a:cubicBezTo>
                <a:close/>
                <a:moveTo>
                  <a:pt x="121" y="27"/>
                </a:moveTo>
                <a:cubicBezTo>
                  <a:pt x="118" y="30"/>
                  <a:pt x="118" y="30"/>
                  <a:pt x="118" y="30"/>
                </a:cubicBezTo>
                <a:cubicBezTo>
                  <a:pt x="95" y="38"/>
                  <a:pt x="95" y="38"/>
                  <a:pt x="95" y="38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2" y="11"/>
                  <a:pt x="72" y="10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5"/>
                </a:cubicBezTo>
                <a:cubicBezTo>
                  <a:pt x="121" y="25"/>
                  <a:pt x="121" y="26"/>
                  <a:pt x="121" y="27"/>
                </a:cubicBezTo>
                <a:close/>
                <a:moveTo>
                  <a:pt x="13" y="70"/>
                </a:moveTo>
                <a:cubicBezTo>
                  <a:pt x="61" y="15"/>
                  <a:pt x="61" y="15"/>
                  <a:pt x="61" y="15"/>
                </a:cubicBezTo>
                <a:cubicBezTo>
                  <a:pt x="51" y="48"/>
                  <a:pt x="51" y="48"/>
                  <a:pt x="51" y="48"/>
                </a:cubicBezTo>
                <a:cubicBezTo>
                  <a:pt x="48" y="48"/>
                  <a:pt x="45" y="51"/>
                  <a:pt x="45" y="54"/>
                </a:cubicBezTo>
                <a:cubicBezTo>
                  <a:pt x="45" y="55"/>
                  <a:pt x="45" y="55"/>
                  <a:pt x="45" y="55"/>
                </a:cubicBezTo>
                <a:cubicBezTo>
                  <a:pt x="14" y="71"/>
                  <a:pt x="14" y="71"/>
                  <a:pt x="14" y="71"/>
                </a:cubicBezTo>
                <a:cubicBezTo>
                  <a:pt x="14" y="71"/>
                  <a:pt x="13" y="70"/>
                  <a:pt x="13" y="70"/>
                </a:cubicBezTo>
                <a:close/>
                <a:moveTo>
                  <a:pt x="91" y="39"/>
                </a:moveTo>
                <a:cubicBezTo>
                  <a:pt x="70" y="46"/>
                  <a:pt x="70" y="46"/>
                  <a:pt x="70" y="4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lnTo>
                  <a:pt x="91" y="39"/>
                </a:lnTo>
                <a:close/>
                <a:moveTo>
                  <a:pt x="55" y="49"/>
                </a:moveTo>
                <a:cubicBezTo>
                  <a:pt x="64" y="17"/>
                  <a:pt x="64" y="17"/>
                  <a:pt x="64" y="17"/>
                </a:cubicBezTo>
                <a:cubicBezTo>
                  <a:pt x="66" y="48"/>
                  <a:pt x="66" y="48"/>
                  <a:pt x="66" y="48"/>
                </a:cubicBezTo>
                <a:cubicBezTo>
                  <a:pt x="56" y="51"/>
                  <a:pt x="56" y="51"/>
                  <a:pt x="56" y="51"/>
                </a:cubicBezTo>
                <a:cubicBezTo>
                  <a:pt x="56" y="50"/>
                  <a:pt x="55" y="50"/>
                  <a:pt x="55" y="49"/>
                </a:cubicBezTo>
                <a:close/>
                <a:moveTo>
                  <a:pt x="57" y="54"/>
                </a:moveTo>
                <a:cubicBezTo>
                  <a:pt x="66" y="51"/>
                  <a:pt x="66" y="51"/>
                  <a:pt x="66" y="51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7" y="79"/>
                  <a:pt x="67" y="79"/>
                </a:cubicBezTo>
                <a:cubicBezTo>
                  <a:pt x="56" y="59"/>
                  <a:pt x="56" y="59"/>
                  <a:pt x="56" y="59"/>
                </a:cubicBezTo>
                <a:cubicBezTo>
                  <a:pt x="57" y="58"/>
                  <a:pt x="58" y="56"/>
                  <a:pt x="58" y="54"/>
                </a:cubicBezTo>
                <a:cubicBezTo>
                  <a:pt x="58" y="54"/>
                  <a:pt x="57" y="54"/>
                  <a:pt x="57" y="54"/>
                </a:cubicBezTo>
                <a:close/>
                <a:moveTo>
                  <a:pt x="77" y="81"/>
                </a:moveTo>
                <a:cubicBezTo>
                  <a:pt x="76" y="80"/>
                  <a:pt x="74" y="79"/>
                  <a:pt x="72" y="79"/>
                </a:cubicBezTo>
                <a:cubicBezTo>
                  <a:pt x="70" y="50"/>
                  <a:pt x="70" y="50"/>
                  <a:pt x="70" y="50"/>
                </a:cubicBezTo>
                <a:cubicBezTo>
                  <a:pt x="94" y="42"/>
                  <a:pt x="94" y="42"/>
                  <a:pt x="94" y="42"/>
                </a:cubicBezTo>
                <a:cubicBezTo>
                  <a:pt x="101" y="51"/>
                  <a:pt x="101" y="51"/>
                  <a:pt x="101" y="51"/>
                </a:cubicBezTo>
                <a:lnTo>
                  <a:pt x="77" y="81"/>
                </a:lnTo>
                <a:close/>
                <a:moveTo>
                  <a:pt x="97" y="41"/>
                </a:moveTo>
                <a:cubicBezTo>
                  <a:pt x="114" y="36"/>
                  <a:pt x="114" y="36"/>
                  <a:pt x="114" y="36"/>
                </a:cubicBezTo>
                <a:cubicBezTo>
                  <a:pt x="104" y="48"/>
                  <a:pt x="104" y="48"/>
                  <a:pt x="104" y="48"/>
                </a:cubicBezTo>
                <a:lnTo>
                  <a:pt x="97" y="41"/>
                </a:lnTo>
                <a:close/>
                <a:moveTo>
                  <a:pt x="15" y="77"/>
                </a:moveTo>
                <a:cubicBezTo>
                  <a:pt x="15" y="76"/>
                  <a:pt x="15" y="76"/>
                  <a:pt x="15" y="75"/>
                </a:cubicBezTo>
                <a:cubicBezTo>
                  <a:pt x="15" y="75"/>
                  <a:pt x="15" y="75"/>
                  <a:pt x="15" y="74"/>
                </a:cubicBezTo>
                <a:cubicBezTo>
                  <a:pt x="46" y="58"/>
                  <a:pt x="46" y="58"/>
                  <a:pt x="46" y="58"/>
                </a:cubicBezTo>
                <a:cubicBezTo>
                  <a:pt x="48" y="60"/>
                  <a:pt x="49" y="61"/>
                  <a:pt x="51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64" y="81"/>
                  <a:pt x="64" y="81"/>
                  <a:pt x="64" y="81"/>
                </a:cubicBezTo>
                <a:cubicBezTo>
                  <a:pt x="62" y="82"/>
                  <a:pt x="61" y="84"/>
                  <a:pt x="60" y="86"/>
                </a:cubicBezTo>
                <a:lnTo>
                  <a:pt x="15" y="77"/>
                </a:lnTo>
                <a:close/>
                <a:moveTo>
                  <a:pt x="81" y="85"/>
                </a:moveTo>
                <a:cubicBezTo>
                  <a:pt x="81" y="85"/>
                  <a:pt x="81" y="84"/>
                  <a:pt x="80" y="83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5" y="67"/>
                  <a:pt x="114" y="68"/>
                  <a:pt x="114" y="69"/>
                </a:cubicBezTo>
                <a:cubicBezTo>
                  <a:pt x="114" y="70"/>
                  <a:pt x="114" y="70"/>
                  <a:pt x="114" y="70"/>
                </a:cubicBezTo>
                <a:lnTo>
                  <a:pt x="81" y="85"/>
                </a:lnTo>
                <a:close/>
                <a:moveTo>
                  <a:pt x="122" y="63"/>
                </a:moveTo>
                <a:cubicBezTo>
                  <a:pt x="121" y="63"/>
                  <a:pt x="121" y="63"/>
                  <a:pt x="121" y="63"/>
                </a:cubicBezTo>
                <a:cubicBezTo>
                  <a:pt x="120" y="63"/>
                  <a:pt x="119" y="63"/>
                  <a:pt x="118" y="64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20" y="34"/>
                  <a:pt x="120" y="34"/>
                  <a:pt x="120" y="34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5" y="33"/>
                  <a:pt x="126" y="34"/>
                  <a:pt x="127" y="35"/>
                </a:cubicBezTo>
                <a:lnTo>
                  <a:pt x="122" y="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34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718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Improve Your Ability to Focus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8FA941-3BB0-4D16-9F53-6A88E6EF83E0}"/>
              </a:ext>
            </a:extLst>
          </p:cNvPr>
          <p:cNvSpPr/>
          <p:nvPr/>
        </p:nvSpPr>
        <p:spPr>
          <a:xfrm>
            <a:off x="4684175" y="158290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33A0-0F9B-46D2-8A1B-038D43CD7BD0}"/>
              </a:ext>
            </a:extLst>
          </p:cNvPr>
          <p:cNvSpPr/>
          <p:nvPr/>
        </p:nvSpPr>
        <p:spPr>
          <a:xfrm>
            <a:off x="6083026" y="3146630"/>
            <a:ext cx="467519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Take time to find what works for you –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Stephen Covey, David Allen, Chris Winfield</a:t>
            </a:r>
            <a:endParaRPr lang="id-ID" sz="2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A9A2E-167C-4E12-ACDF-49F45CFCBA62}"/>
              </a:ext>
            </a:extLst>
          </p:cNvPr>
          <p:cNvSpPr/>
          <p:nvPr/>
        </p:nvSpPr>
        <p:spPr>
          <a:xfrm>
            <a:off x="6083023" y="4390095"/>
            <a:ext cx="52920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“How to get 40 Hours of Work Done in 16.7 Hours” - 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tinyurl.com/focus-technique</a:t>
            </a:r>
            <a:endParaRPr lang="id-ID" sz="2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4ED2A-A0BF-46C5-80EF-B4974ECA7A48}"/>
              </a:ext>
            </a:extLst>
          </p:cNvPr>
          <p:cNvSpPr/>
          <p:nvPr/>
        </p:nvSpPr>
        <p:spPr>
          <a:xfrm>
            <a:off x="6083025" y="1675364"/>
            <a:ext cx="4772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Learn how to ruthlessly single-task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C4A4DB-26E5-4918-B1B7-2266F47598E1}"/>
              </a:ext>
            </a:extLst>
          </p:cNvPr>
          <p:cNvSpPr/>
          <p:nvPr/>
        </p:nvSpPr>
        <p:spPr>
          <a:xfrm>
            <a:off x="6083026" y="2241720"/>
            <a:ext cx="52324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Build personal systems for pursuing medium and long-term goals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2062247-CBF3-4040-9E7A-B5C55CA9218F}"/>
              </a:ext>
            </a:extLst>
          </p:cNvPr>
          <p:cNvSpPr txBox="1">
            <a:spLocks/>
          </p:cNvSpPr>
          <p:nvPr/>
        </p:nvSpPr>
        <p:spPr>
          <a:xfrm>
            <a:off x="311402" y="5214373"/>
            <a:ext cx="4859288" cy="946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A consulting practice is </a:t>
            </a:r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not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 a question of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volume of time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 but rather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quality of focus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.                             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- Alan Weiss</a:t>
            </a:r>
            <a:endParaRPr lang="id-ID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D82BB8-808B-42F1-ADC4-6E3702756C11}"/>
              </a:ext>
            </a:extLst>
          </p:cNvPr>
          <p:cNvGrpSpPr/>
          <p:nvPr/>
        </p:nvGrpSpPr>
        <p:grpSpPr>
          <a:xfrm>
            <a:off x="6083026" y="5295004"/>
            <a:ext cx="2752963" cy="866088"/>
            <a:chOff x="6083026" y="5295004"/>
            <a:chExt cx="2752963" cy="86608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AD28B7-BF1E-4263-B264-C92B40EE0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993" b="13443"/>
            <a:stretch/>
          </p:blipFill>
          <p:spPr>
            <a:xfrm>
              <a:off x="6083026" y="5295004"/>
              <a:ext cx="2752963" cy="866088"/>
            </a:xfrm>
            <a:prstGeom prst="rect">
              <a:avLst/>
            </a:prstGeom>
          </p:spPr>
        </p:pic>
        <p:pic>
          <p:nvPicPr>
            <p:cNvPr id="1028" name="Picture 4" descr="C:\Users\ERICLY~1\AppData\Local\Temp\SNAGHTML8d119cf.PNG">
              <a:extLst>
                <a:ext uri="{FF2B5EF4-FFF2-40B4-BE49-F238E27FC236}">
                  <a16:creationId xmlns:a16="http://schemas.microsoft.com/office/drawing/2014/main" id="{02961A07-7E4D-460D-A0CD-18C84EB78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436" y="5456327"/>
              <a:ext cx="546901" cy="545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82B5E0-7E63-431D-9C8C-58AD91482E66}"/>
              </a:ext>
            </a:extLst>
          </p:cNvPr>
          <p:cNvGrpSpPr>
            <a:grpSpLocks noChangeAspect="1"/>
          </p:cNvGrpSpPr>
          <p:nvPr/>
        </p:nvGrpSpPr>
        <p:grpSpPr>
          <a:xfrm>
            <a:off x="2590434" y="3110846"/>
            <a:ext cx="1604183" cy="1611184"/>
            <a:chOff x="2106613" y="3800475"/>
            <a:chExt cx="363538" cy="365125"/>
          </a:xfrm>
        </p:grpSpPr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id="{470C30BD-BF43-41CB-8D83-4B78DB802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613" y="3800475"/>
              <a:ext cx="68263" cy="68263"/>
            </a:xfrm>
            <a:custGeom>
              <a:avLst/>
              <a:gdLst>
                <a:gd name="T0" fmla="*/ 4 w 24"/>
                <a:gd name="T1" fmla="*/ 24 h 24"/>
                <a:gd name="T2" fmla="*/ 8 w 24"/>
                <a:gd name="T3" fmla="*/ 20 h 24"/>
                <a:gd name="T4" fmla="*/ 8 w 24"/>
                <a:gd name="T5" fmla="*/ 8 h 24"/>
                <a:gd name="T6" fmla="*/ 20 w 24"/>
                <a:gd name="T7" fmla="*/ 8 h 24"/>
                <a:gd name="T8" fmla="*/ 24 w 24"/>
                <a:gd name="T9" fmla="*/ 4 h 24"/>
                <a:gd name="T10" fmla="*/ 20 w 24"/>
                <a:gd name="T11" fmla="*/ 0 h 24"/>
                <a:gd name="T12" fmla="*/ 4 w 24"/>
                <a:gd name="T13" fmla="*/ 0 h 24"/>
                <a:gd name="T14" fmla="*/ 0 w 24"/>
                <a:gd name="T15" fmla="*/ 4 h 24"/>
                <a:gd name="T16" fmla="*/ 0 w 24"/>
                <a:gd name="T17" fmla="*/ 20 h 24"/>
                <a:gd name="T18" fmla="*/ 4 w 24"/>
                <a:gd name="T1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4" y="24"/>
                  </a:moveTo>
                  <a:cubicBezTo>
                    <a:pt x="6" y="24"/>
                    <a:pt x="8" y="22"/>
                    <a:pt x="8" y="2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2" y="8"/>
                    <a:pt x="24" y="6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id="{BC4EF04F-1216-48C7-A1B9-8A9916E50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613" y="4095750"/>
              <a:ext cx="68263" cy="69850"/>
            </a:xfrm>
            <a:custGeom>
              <a:avLst/>
              <a:gdLst>
                <a:gd name="T0" fmla="*/ 20 w 24"/>
                <a:gd name="T1" fmla="*/ 16 h 24"/>
                <a:gd name="T2" fmla="*/ 8 w 24"/>
                <a:gd name="T3" fmla="*/ 16 h 24"/>
                <a:gd name="T4" fmla="*/ 8 w 24"/>
                <a:gd name="T5" fmla="*/ 4 h 24"/>
                <a:gd name="T6" fmla="*/ 4 w 24"/>
                <a:gd name="T7" fmla="*/ 0 h 24"/>
                <a:gd name="T8" fmla="*/ 0 w 24"/>
                <a:gd name="T9" fmla="*/ 4 h 24"/>
                <a:gd name="T10" fmla="*/ 0 w 24"/>
                <a:gd name="T11" fmla="*/ 20 h 24"/>
                <a:gd name="T12" fmla="*/ 4 w 24"/>
                <a:gd name="T13" fmla="*/ 24 h 24"/>
                <a:gd name="T14" fmla="*/ 20 w 24"/>
                <a:gd name="T15" fmla="*/ 24 h 24"/>
                <a:gd name="T16" fmla="*/ 24 w 24"/>
                <a:gd name="T17" fmla="*/ 20 h 24"/>
                <a:gd name="T18" fmla="*/ 20 w 24"/>
                <a:gd name="T19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4" y="22"/>
                    <a:pt x="24" y="20"/>
                  </a:cubicBezTo>
                  <a:cubicBezTo>
                    <a:pt x="24" y="18"/>
                    <a:pt x="22" y="16"/>
                    <a:pt x="20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id="{D0604C62-230C-49E9-8295-8F734AD71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4095750"/>
              <a:ext cx="68263" cy="69850"/>
            </a:xfrm>
            <a:custGeom>
              <a:avLst/>
              <a:gdLst>
                <a:gd name="T0" fmla="*/ 20 w 24"/>
                <a:gd name="T1" fmla="*/ 0 h 24"/>
                <a:gd name="T2" fmla="*/ 16 w 24"/>
                <a:gd name="T3" fmla="*/ 4 h 24"/>
                <a:gd name="T4" fmla="*/ 16 w 24"/>
                <a:gd name="T5" fmla="*/ 16 h 24"/>
                <a:gd name="T6" fmla="*/ 4 w 24"/>
                <a:gd name="T7" fmla="*/ 16 h 24"/>
                <a:gd name="T8" fmla="*/ 0 w 24"/>
                <a:gd name="T9" fmla="*/ 20 h 24"/>
                <a:gd name="T10" fmla="*/ 4 w 24"/>
                <a:gd name="T11" fmla="*/ 24 h 24"/>
                <a:gd name="T12" fmla="*/ 20 w 24"/>
                <a:gd name="T13" fmla="*/ 24 h 24"/>
                <a:gd name="T14" fmla="*/ 24 w 24"/>
                <a:gd name="T15" fmla="*/ 20 h 24"/>
                <a:gd name="T16" fmla="*/ 24 w 24"/>
                <a:gd name="T17" fmla="*/ 4 h 24"/>
                <a:gd name="T18" fmla="*/ 20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4" y="22"/>
                    <a:pt x="24" y="2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id="{FF099E1E-62F6-4B4E-A8B3-C2B23183D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88" y="3800475"/>
              <a:ext cx="68263" cy="68263"/>
            </a:xfrm>
            <a:custGeom>
              <a:avLst/>
              <a:gdLst>
                <a:gd name="T0" fmla="*/ 20 w 24"/>
                <a:gd name="T1" fmla="*/ 0 h 24"/>
                <a:gd name="T2" fmla="*/ 4 w 24"/>
                <a:gd name="T3" fmla="*/ 0 h 24"/>
                <a:gd name="T4" fmla="*/ 0 w 24"/>
                <a:gd name="T5" fmla="*/ 4 h 24"/>
                <a:gd name="T6" fmla="*/ 4 w 24"/>
                <a:gd name="T7" fmla="*/ 8 h 24"/>
                <a:gd name="T8" fmla="*/ 16 w 24"/>
                <a:gd name="T9" fmla="*/ 8 h 24"/>
                <a:gd name="T10" fmla="*/ 16 w 24"/>
                <a:gd name="T11" fmla="*/ 20 h 24"/>
                <a:gd name="T12" fmla="*/ 20 w 24"/>
                <a:gd name="T13" fmla="*/ 24 h 24"/>
                <a:gd name="T14" fmla="*/ 24 w 24"/>
                <a:gd name="T15" fmla="*/ 20 h 24"/>
                <a:gd name="T16" fmla="*/ 24 w 24"/>
                <a:gd name="T17" fmla="*/ 4 h 24"/>
                <a:gd name="T18" fmla="*/ 20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2"/>
                    <a:pt x="18" y="24"/>
                    <a:pt x="20" y="24"/>
                  </a:cubicBezTo>
                  <a:cubicBezTo>
                    <a:pt x="22" y="24"/>
                    <a:pt x="24" y="22"/>
                    <a:pt x="24" y="2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id="{0783A86B-E468-436D-9F07-5F2438ED6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3860800"/>
              <a:ext cx="101600" cy="244475"/>
            </a:xfrm>
            <a:custGeom>
              <a:avLst/>
              <a:gdLst>
                <a:gd name="T0" fmla="*/ 0 w 36"/>
                <a:gd name="T1" fmla="*/ 0 h 86"/>
                <a:gd name="T2" fmla="*/ 0 w 36"/>
                <a:gd name="T3" fmla="*/ 8 h 86"/>
                <a:gd name="T4" fmla="*/ 28 w 36"/>
                <a:gd name="T5" fmla="*/ 43 h 86"/>
                <a:gd name="T6" fmla="*/ 0 w 36"/>
                <a:gd name="T7" fmla="*/ 78 h 86"/>
                <a:gd name="T8" fmla="*/ 0 w 36"/>
                <a:gd name="T9" fmla="*/ 86 h 86"/>
                <a:gd name="T10" fmla="*/ 36 w 36"/>
                <a:gd name="T11" fmla="*/ 43 h 86"/>
                <a:gd name="T12" fmla="*/ 0 w 36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6" y="12"/>
                    <a:pt x="28" y="26"/>
                    <a:pt x="28" y="43"/>
                  </a:cubicBezTo>
                  <a:cubicBezTo>
                    <a:pt x="28" y="60"/>
                    <a:pt x="16" y="74"/>
                    <a:pt x="0" y="78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0" y="82"/>
                    <a:pt x="36" y="65"/>
                    <a:pt x="36" y="43"/>
                  </a:cubicBezTo>
                  <a:cubicBezTo>
                    <a:pt x="36" y="21"/>
                    <a:pt x="20" y="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id="{AEECFE55-187D-48CC-9F32-1B4A5E749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763" y="3860800"/>
              <a:ext cx="101600" cy="244475"/>
            </a:xfrm>
            <a:custGeom>
              <a:avLst/>
              <a:gdLst>
                <a:gd name="T0" fmla="*/ 8 w 36"/>
                <a:gd name="T1" fmla="*/ 43 h 86"/>
                <a:gd name="T2" fmla="*/ 36 w 36"/>
                <a:gd name="T3" fmla="*/ 8 h 86"/>
                <a:gd name="T4" fmla="*/ 36 w 36"/>
                <a:gd name="T5" fmla="*/ 0 h 86"/>
                <a:gd name="T6" fmla="*/ 0 w 36"/>
                <a:gd name="T7" fmla="*/ 43 h 86"/>
                <a:gd name="T8" fmla="*/ 36 w 36"/>
                <a:gd name="T9" fmla="*/ 86 h 86"/>
                <a:gd name="T10" fmla="*/ 36 w 36"/>
                <a:gd name="T11" fmla="*/ 78 h 86"/>
                <a:gd name="T12" fmla="*/ 8 w 36"/>
                <a:gd name="T1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6">
                  <a:moveTo>
                    <a:pt x="8" y="43"/>
                  </a:moveTo>
                  <a:cubicBezTo>
                    <a:pt x="8" y="26"/>
                    <a:pt x="20" y="12"/>
                    <a:pt x="36" y="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4"/>
                    <a:pt x="0" y="21"/>
                    <a:pt x="0" y="43"/>
                  </a:cubicBezTo>
                  <a:cubicBezTo>
                    <a:pt x="0" y="65"/>
                    <a:pt x="16" y="82"/>
                    <a:pt x="36" y="86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20" y="74"/>
                    <a:pt x="8" y="60"/>
                    <a:pt x="8" y="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32">
              <a:extLst>
                <a:ext uri="{FF2B5EF4-FFF2-40B4-BE49-F238E27FC236}">
                  <a16:creationId xmlns:a16="http://schemas.microsoft.com/office/drawing/2014/main" id="{3AC97D49-9648-4961-9CC4-0BBCF4F0F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4250" y="3948113"/>
              <a:ext cx="68263" cy="6826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12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5"/>
            <a:ext cx="718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Find Your Voice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A8FA941-3BB0-4D16-9F53-6A88E6EF83E0}"/>
              </a:ext>
            </a:extLst>
          </p:cNvPr>
          <p:cNvSpPr/>
          <p:nvPr/>
        </p:nvSpPr>
        <p:spPr>
          <a:xfrm>
            <a:off x="4684175" y="1582903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C33A0-0F9B-46D2-8A1B-038D43CD7BD0}"/>
              </a:ext>
            </a:extLst>
          </p:cNvPr>
          <p:cNvSpPr/>
          <p:nvPr/>
        </p:nvSpPr>
        <p:spPr>
          <a:xfrm>
            <a:off x="5739962" y="4059721"/>
            <a:ext cx="56664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Public speaking resources (mostly for techies) -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github.com/vmbrasseur/Public_Speaking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AD28B7-BF1E-4263-B264-C92B40EE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3" b="13443"/>
          <a:stretch/>
        </p:blipFill>
        <p:spPr>
          <a:xfrm>
            <a:off x="5739962" y="5295004"/>
            <a:ext cx="2752963" cy="866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74ED2A-A0BF-46C5-80EF-B4974ECA7A48}"/>
              </a:ext>
            </a:extLst>
          </p:cNvPr>
          <p:cNvSpPr/>
          <p:nvPr/>
        </p:nvSpPr>
        <p:spPr>
          <a:xfrm>
            <a:off x="5739959" y="1927711"/>
            <a:ext cx="60441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Force yourself to get in front of people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C4A4DB-26E5-4918-B1B7-2266F47598E1}"/>
              </a:ext>
            </a:extLst>
          </p:cNvPr>
          <p:cNvSpPr/>
          <p:nvPr/>
        </p:nvSpPr>
        <p:spPr>
          <a:xfrm>
            <a:off x="5739959" y="2824439"/>
            <a:ext cx="60441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Warren Buffet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– This 1 Skill Will Boost Your Value 50% -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tinyurl.com/buffet-one-skill</a:t>
            </a:r>
            <a:endParaRPr lang="id-ID" sz="2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F441283-9581-410F-AF0B-127A8E31D1D1}"/>
              </a:ext>
            </a:extLst>
          </p:cNvPr>
          <p:cNvSpPr txBox="1">
            <a:spLocks/>
          </p:cNvSpPr>
          <p:nvPr/>
        </p:nvSpPr>
        <p:spPr>
          <a:xfrm>
            <a:off x="478340" y="5147380"/>
            <a:ext cx="3155819" cy="946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Anything worth doing is worth doing 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poorly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.</a:t>
            </a:r>
          </a:p>
          <a:p>
            <a:pPr marL="0" indent="0" algn="r">
              <a:lnSpc>
                <a:spcPct val="114000"/>
              </a:lnSpc>
              <a:buNone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- G.K. Chesterton</a:t>
            </a:r>
            <a:endParaRPr lang="id-ID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F8F29E-EEFD-427D-813A-F73FACCDF5D3}"/>
              </a:ext>
            </a:extLst>
          </p:cNvPr>
          <p:cNvGrpSpPr>
            <a:grpSpLocks noChangeAspect="1"/>
          </p:cNvGrpSpPr>
          <p:nvPr/>
        </p:nvGrpSpPr>
        <p:grpSpPr>
          <a:xfrm>
            <a:off x="2526384" y="3286883"/>
            <a:ext cx="1958909" cy="1391857"/>
            <a:chOff x="4235451" y="3679825"/>
            <a:chExt cx="361950" cy="257175"/>
          </a:xfrm>
          <a:solidFill>
            <a:schemeClr val="tx1"/>
          </a:solidFill>
        </p:grpSpPr>
        <p:sp>
          <p:nvSpPr>
            <p:cNvPr id="19" name="Freeform 545">
              <a:extLst>
                <a:ext uri="{FF2B5EF4-FFF2-40B4-BE49-F238E27FC236}">
                  <a16:creationId xmlns:a16="http://schemas.microsoft.com/office/drawing/2014/main" id="{65709AB5-B529-42BE-A867-277D5226D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6" y="3786188"/>
              <a:ext cx="53975" cy="14288"/>
            </a:xfrm>
            <a:custGeom>
              <a:avLst/>
              <a:gdLst>
                <a:gd name="T0" fmla="*/ 16 w 19"/>
                <a:gd name="T1" fmla="*/ 0 h 5"/>
                <a:gd name="T2" fmla="*/ 3 w 19"/>
                <a:gd name="T3" fmla="*/ 0 h 5"/>
                <a:gd name="T4" fmla="*/ 0 w 19"/>
                <a:gd name="T5" fmla="*/ 2 h 5"/>
                <a:gd name="T6" fmla="*/ 3 w 19"/>
                <a:gd name="T7" fmla="*/ 5 h 5"/>
                <a:gd name="T8" fmla="*/ 16 w 19"/>
                <a:gd name="T9" fmla="*/ 5 h 5"/>
                <a:gd name="T10" fmla="*/ 19 w 19"/>
                <a:gd name="T11" fmla="*/ 2 h 5"/>
                <a:gd name="T12" fmla="*/ 16 w 1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8" y="5"/>
                    <a:pt x="19" y="4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46">
              <a:extLst>
                <a:ext uri="{FF2B5EF4-FFF2-40B4-BE49-F238E27FC236}">
                  <a16:creationId xmlns:a16="http://schemas.microsoft.com/office/drawing/2014/main" id="{2FBD2DFC-2A24-408B-A0CF-D39BE1231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6" y="3741738"/>
              <a:ext cx="53975" cy="28575"/>
            </a:xfrm>
            <a:custGeom>
              <a:avLst/>
              <a:gdLst>
                <a:gd name="T0" fmla="*/ 3 w 19"/>
                <a:gd name="T1" fmla="*/ 10 h 10"/>
                <a:gd name="T2" fmla="*/ 4 w 19"/>
                <a:gd name="T3" fmla="*/ 10 h 10"/>
                <a:gd name="T4" fmla="*/ 4 w 19"/>
                <a:gd name="T5" fmla="*/ 10 h 10"/>
                <a:gd name="T6" fmla="*/ 4 w 19"/>
                <a:gd name="T7" fmla="*/ 10 h 10"/>
                <a:gd name="T8" fmla="*/ 4 w 19"/>
                <a:gd name="T9" fmla="*/ 10 h 10"/>
                <a:gd name="T10" fmla="*/ 17 w 19"/>
                <a:gd name="T11" fmla="*/ 5 h 10"/>
                <a:gd name="T12" fmla="*/ 17 w 19"/>
                <a:gd name="T13" fmla="*/ 5 h 10"/>
                <a:gd name="T14" fmla="*/ 19 w 19"/>
                <a:gd name="T15" fmla="*/ 2 h 10"/>
                <a:gd name="T16" fmla="*/ 16 w 19"/>
                <a:gd name="T17" fmla="*/ 0 h 10"/>
                <a:gd name="T18" fmla="*/ 15 w 19"/>
                <a:gd name="T19" fmla="*/ 0 h 10"/>
                <a:gd name="T20" fmla="*/ 15 w 19"/>
                <a:gd name="T21" fmla="*/ 0 h 10"/>
                <a:gd name="T22" fmla="*/ 15 w 19"/>
                <a:gd name="T23" fmla="*/ 0 h 10"/>
                <a:gd name="T24" fmla="*/ 15 w 19"/>
                <a:gd name="T25" fmla="*/ 0 h 10"/>
                <a:gd name="T26" fmla="*/ 2 w 19"/>
                <a:gd name="T27" fmla="*/ 5 h 10"/>
                <a:gd name="T28" fmla="*/ 2 w 19"/>
                <a:gd name="T29" fmla="*/ 5 h 10"/>
                <a:gd name="T30" fmla="*/ 0 w 19"/>
                <a:gd name="T31" fmla="*/ 8 h 10"/>
                <a:gd name="T32" fmla="*/ 3 w 19"/>
                <a:gd name="T3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0">
                  <a:moveTo>
                    <a:pt x="3" y="10"/>
                  </a:move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19" y="3"/>
                    <a:pt x="19" y="2"/>
                  </a:cubicBezTo>
                  <a:cubicBezTo>
                    <a:pt x="19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2" y="10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47">
              <a:extLst>
                <a:ext uri="{FF2B5EF4-FFF2-40B4-BE49-F238E27FC236}">
                  <a16:creationId xmlns:a16="http://schemas.microsoft.com/office/drawing/2014/main" id="{85FB611C-5FC9-42A0-9237-4948794A5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5451" y="3679825"/>
              <a:ext cx="301625" cy="257175"/>
            </a:xfrm>
            <a:custGeom>
              <a:avLst/>
              <a:gdLst>
                <a:gd name="T0" fmla="*/ 99 w 107"/>
                <a:gd name="T1" fmla="*/ 3 h 91"/>
                <a:gd name="T2" fmla="*/ 93 w 107"/>
                <a:gd name="T3" fmla="*/ 3 h 91"/>
                <a:gd name="T4" fmla="*/ 45 w 107"/>
                <a:gd name="T5" fmla="*/ 19 h 91"/>
                <a:gd name="T6" fmla="*/ 13 w 107"/>
                <a:gd name="T7" fmla="*/ 22 h 91"/>
                <a:gd name="T8" fmla="*/ 5 w 107"/>
                <a:gd name="T9" fmla="*/ 27 h 91"/>
                <a:gd name="T10" fmla="*/ 3 w 107"/>
                <a:gd name="T11" fmla="*/ 35 h 91"/>
                <a:gd name="T12" fmla="*/ 0 w 107"/>
                <a:gd name="T13" fmla="*/ 38 h 91"/>
                <a:gd name="T14" fmla="*/ 0 w 107"/>
                <a:gd name="T15" fmla="*/ 43 h 91"/>
                <a:gd name="T16" fmla="*/ 3 w 107"/>
                <a:gd name="T17" fmla="*/ 46 h 91"/>
                <a:gd name="T18" fmla="*/ 5 w 107"/>
                <a:gd name="T19" fmla="*/ 54 h 91"/>
                <a:gd name="T20" fmla="*/ 13 w 107"/>
                <a:gd name="T21" fmla="*/ 59 h 91"/>
                <a:gd name="T22" fmla="*/ 20 w 107"/>
                <a:gd name="T23" fmla="*/ 62 h 91"/>
                <a:gd name="T24" fmla="*/ 51 w 107"/>
                <a:gd name="T25" fmla="*/ 91 h 91"/>
                <a:gd name="T26" fmla="*/ 45 w 107"/>
                <a:gd name="T27" fmla="*/ 70 h 91"/>
                <a:gd name="T28" fmla="*/ 47 w 107"/>
                <a:gd name="T29" fmla="*/ 62 h 91"/>
                <a:gd name="T30" fmla="*/ 93 w 107"/>
                <a:gd name="T31" fmla="*/ 78 h 91"/>
                <a:gd name="T32" fmla="*/ 99 w 107"/>
                <a:gd name="T33" fmla="*/ 78 h 91"/>
                <a:gd name="T34" fmla="*/ 107 w 107"/>
                <a:gd name="T35" fmla="*/ 40 h 91"/>
                <a:gd name="T36" fmla="*/ 8 w 107"/>
                <a:gd name="T37" fmla="*/ 48 h 91"/>
                <a:gd name="T38" fmla="*/ 13 w 107"/>
                <a:gd name="T39" fmla="*/ 32 h 91"/>
                <a:gd name="T40" fmla="*/ 8 w 107"/>
                <a:gd name="T41" fmla="*/ 48 h 91"/>
                <a:gd name="T42" fmla="*/ 45 w 107"/>
                <a:gd name="T43" fmla="*/ 24 h 91"/>
                <a:gd name="T44" fmla="*/ 19 w 107"/>
                <a:gd name="T45" fmla="*/ 56 h 91"/>
                <a:gd name="T46" fmla="*/ 31 w 107"/>
                <a:gd name="T47" fmla="*/ 86 h 91"/>
                <a:gd name="T48" fmla="*/ 41 w 107"/>
                <a:gd name="T49" fmla="*/ 62 h 91"/>
                <a:gd name="T50" fmla="*/ 37 w 107"/>
                <a:gd name="T51" fmla="*/ 69 h 91"/>
                <a:gd name="T52" fmla="*/ 43 w 107"/>
                <a:gd name="T53" fmla="*/ 86 h 91"/>
                <a:gd name="T54" fmla="*/ 51 w 107"/>
                <a:gd name="T55" fmla="*/ 58 h 91"/>
                <a:gd name="T56" fmla="*/ 51 w 107"/>
                <a:gd name="T57" fmla="*/ 54 h 91"/>
                <a:gd name="T58" fmla="*/ 51 w 107"/>
                <a:gd name="T59" fmla="*/ 23 h 91"/>
                <a:gd name="T60" fmla="*/ 93 w 107"/>
                <a:gd name="T61" fmla="*/ 71 h 91"/>
                <a:gd name="T62" fmla="*/ 99 w 107"/>
                <a:gd name="T63" fmla="*/ 47 h 91"/>
                <a:gd name="T64" fmla="*/ 101 w 107"/>
                <a:gd name="T65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" h="91">
                  <a:moveTo>
                    <a:pt x="99" y="26"/>
                  </a:moveTo>
                  <a:cubicBezTo>
                    <a:pt x="99" y="3"/>
                    <a:pt x="99" y="3"/>
                    <a:pt x="99" y="3"/>
                  </a:cubicBezTo>
                  <a:cubicBezTo>
                    <a:pt x="99" y="2"/>
                    <a:pt x="97" y="0"/>
                    <a:pt x="96" y="0"/>
                  </a:cubicBezTo>
                  <a:cubicBezTo>
                    <a:pt x="95" y="0"/>
                    <a:pt x="93" y="2"/>
                    <a:pt x="93" y="3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3" y="20"/>
                    <a:pt x="13" y="2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8"/>
                    <a:pt x="3" y="30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5"/>
                    <a:pt x="0" y="36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2"/>
                    <a:pt x="4" y="54"/>
                    <a:pt x="5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60"/>
                    <a:pt x="15" y="62"/>
                    <a:pt x="16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5" y="72"/>
                    <a:pt x="45" y="71"/>
                    <a:pt x="45" y="70"/>
                  </a:cubicBezTo>
                  <a:cubicBezTo>
                    <a:pt x="45" y="69"/>
                    <a:pt x="45" y="68"/>
                    <a:pt x="44" y="6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93" y="79"/>
                    <a:pt x="95" y="80"/>
                    <a:pt x="96" y="80"/>
                  </a:cubicBezTo>
                  <a:cubicBezTo>
                    <a:pt x="97" y="80"/>
                    <a:pt x="99" y="79"/>
                    <a:pt x="99" y="78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03" y="51"/>
                    <a:pt x="107" y="46"/>
                    <a:pt x="107" y="40"/>
                  </a:cubicBezTo>
                  <a:cubicBezTo>
                    <a:pt x="107" y="34"/>
                    <a:pt x="103" y="29"/>
                    <a:pt x="99" y="26"/>
                  </a:cubicBezTo>
                  <a:close/>
                  <a:moveTo>
                    <a:pt x="8" y="48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48"/>
                    <a:pt x="13" y="48"/>
                    <a:pt x="13" y="48"/>
                  </a:cubicBezTo>
                  <a:lnTo>
                    <a:pt x="8" y="48"/>
                  </a:lnTo>
                  <a:close/>
                  <a:moveTo>
                    <a:pt x="19" y="24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19" y="56"/>
                    <a:pt x="19" y="56"/>
                    <a:pt x="19" y="56"/>
                  </a:cubicBezTo>
                  <a:lnTo>
                    <a:pt x="19" y="24"/>
                  </a:lnTo>
                  <a:close/>
                  <a:moveTo>
                    <a:pt x="31" y="86"/>
                  </a:moveTo>
                  <a:cubicBezTo>
                    <a:pt x="25" y="62"/>
                    <a:pt x="25" y="62"/>
                    <a:pt x="25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3" y="86"/>
                    <a:pt x="43" y="86"/>
                    <a:pt x="43" y="86"/>
                  </a:cubicBezTo>
                  <a:lnTo>
                    <a:pt x="31" y="86"/>
                  </a:lnTo>
                  <a:close/>
                  <a:moveTo>
                    <a:pt x="51" y="58"/>
                  </a:move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71"/>
                    <a:pt x="93" y="71"/>
                    <a:pt x="93" y="71"/>
                  </a:cubicBezTo>
                  <a:lnTo>
                    <a:pt x="51" y="58"/>
                  </a:lnTo>
                  <a:close/>
                  <a:moveTo>
                    <a:pt x="99" y="47"/>
                  </a:moveTo>
                  <a:cubicBezTo>
                    <a:pt x="99" y="33"/>
                    <a:pt x="99" y="33"/>
                    <a:pt x="99" y="33"/>
                  </a:cubicBezTo>
                  <a:cubicBezTo>
                    <a:pt x="100" y="35"/>
                    <a:pt x="101" y="37"/>
                    <a:pt x="101" y="40"/>
                  </a:cubicBezTo>
                  <a:cubicBezTo>
                    <a:pt x="101" y="43"/>
                    <a:pt x="100" y="45"/>
                    <a:pt x="99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48">
              <a:extLst>
                <a:ext uri="{FF2B5EF4-FFF2-40B4-BE49-F238E27FC236}">
                  <a16:creationId xmlns:a16="http://schemas.microsoft.com/office/drawing/2014/main" id="{E513C5E8-60D8-465B-97D5-5A011BDB9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6" y="3814763"/>
              <a:ext cx="53975" cy="31750"/>
            </a:xfrm>
            <a:custGeom>
              <a:avLst/>
              <a:gdLst>
                <a:gd name="T0" fmla="*/ 17 w 19"/>
                <a:gd name="T1" fmla="*/ 6 h 11"/>
                <a:gd name="T2" fmla="*/ 17 w 19"/>
                <a:gd name="T3" fmla="*/ 6 h 11"/>
                <a:gd name="T4" fmla="*/ 4 w 19"/>
                <a:gd name="T5" fmla="*/ 1 h 11"/>
                <a:gd name="T6" fmla="*/ 4 w 19"/>
                <a:gd name="T7" fmla="*/ 1 h 11"/>
                <a:gd name="T8" fmla="*/ 4 w 19"/>
                <a:gd name="T9" fmla="*/ 1 h 11"/>
                <a:gd name="T10" fmla="*/ 4 w 19"/>
                <a:gd name="T11" fmla="*/ 1 h 11"/>
                <a:gd name="T12" fmla="*/ 3 w 19"/>
                <a:gd name="T13" fmla="*/ 0 h 11"/>
                <a:gd name="T14" fmla="*/ 0 w 19"/>
                <a:gd name="T15" fmla="*/ 3 h 11"/>
                <a:gd name="T16" fmla="*/ 2 w 19"/>
                <a:gd name="T17" fmla="*/ 5 h 11"/>
                <a:gd name="T18" fmla="*/ 2 w 19"/>
                <a:gd name="T19" fmla="*/ 5 h 11"/>
                <a:gd name="T20" fmla="*/ 15 w 19"/>
                <a:gd name="T21" fmla="*/ 11 h 11"/>
                <a:gd name="T22" fmla="*/ 15 w 19"/>
                <a:gd name="T23" fmla="*/ 11 h 11"/>
                <a:gd name="T24" fmla="*/ 15 w 19"/>
                <a:gd name="T25" fmla="*/ 11 h 11"/>
                <a:gd name="T26" fmla="*/ 15 w 19"/>
                <a:gd name="T27" fmla="*/ 11 h 11"/>
                <a:gd name="T28" fmla="*/ 16 w 19"/>
                <a:gd name="T29" fmla="*/ 11 h 11"/>
                <a:gd name="T30" fmla="*/ 19 w 19"/>
                <a:gd name="T31" fmla="*/ 8 h 11"/>
                <a:gd name="T32" fmla="*/ 17 w 19"/>
                <a:gd name="T3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1"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8" y="11"/>
                    <a:pt x="19" y="10"/>
                    <a:pt x="19" y="8"/>
                  </a:cubicBezTo>
                  <a:cubicBezTo>
                    <a:pt x="19" y="7"/>
                    <a:pt x="18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16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E1114-63E6-4FD8-92F4-6C6F3E16C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35" y="1976971"/>
            <a:ext cx="4575044" cy="2855228"/>
          </a:xfrm>
          <a:prstGeom prst="rect">
            <a:avLst/>
          </a:prstGeom>
        </p:spPr>
      </p:pic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3CCF589C-B508-480F-A0B0-E1538CD6E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8" r="9138"/>
          <a:stretch>
            <a:fillRect/>
          </a:stretch>
        </p:blipFill>
        <p:spPr>
          <a:xfrm>
            <a:off x="1594294" y="1976973"/>
            <a:ext cx="3365269" cy="2779725"/>
          </a:xfrm>
          <a:prstGeom prst="rect">
            <a:avLst/>
          </a:prstGeom>
          <a:effectLst>
            <a:outerShdw blurRad="101600" dist="444500" dir="5400000" sx="96000" sy="96000" algn="t" rotWithShape="0">
              <a:schemeClr val="bg1">
                <a:lumMod val="85000"/>
                <a:alpha val="40000"/>
              </a:scheme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008CB-90DB-46AC-84E5-1EF36FD06567}"/>
              </a:ext>
            </a:extLst>
          </p:cNvPr>
          <p:cNvSpPr txBox="1"/>
          <p:nvPr/>
        </p:nvSpPr>
        <p:spPr>
          <a:xfrm>
            <a:off x="769064" y="247486"/>
            <a:ext cx="5199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Roadmap and Toolkit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56674C-A0FE-4619-99F6-28A468744205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E4347-3C63-41BC-AB47-90F4C14B7D6B}"/>
              </a:ext>
            </a:extLst>
          </p:cNvPr>
          <p:cNvSpPr txBox="1"/>
          <p:nvPr/>
        </p:nvSpPr>
        <p:spPr>
          <a:xfrm>
            <a:off x="6801482" y="5656173"/>
            <a:ext cx="5199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… to Increased Value</a:t>
            </a:r>
            <a:endParaRPr lang="id-ID" sz="40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4FE732-90C9-423E-AA9A-AC17AA9919AA}"/>
              </a:ext>
            </a:extLst>
          </p:cNvPr>
          <p:cNvSpPr/>
          <p:nvPr/>
        </p:nvSpPr>
        <p:spPr>
          <a:xfrm>
            <a:off x="10943603" y="6364059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677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5">
                  <a:alpha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1224760" y="1746253"/>
            <a:ext cx="9742480" cy="3365501"/>
            <a:chOff x="1224760" y="1746250"/>
            <a:chExt cx="9742480" cy="3365500"/>
          </a:xfrm>
        </p:grpSpPr>
        <p:sp>
          <p:nvSpPr>
            <p:cNvPr id="7" name="TextBox 6"/>
            <p:cNvSpPr txBox="1"/>
            <p:nvPr/>
          </p:nvSpPr>
          <p:spPr>
            <a:xfrm>
              <a:off x="3397186" y="2105561"/>
              <a:ext cx="5397631" cy="2646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600" b="1" dirty="0">
                  <a:solidFill>
                    <a:schemeClr val="bg1">
                      <a:lumMod val="85000"/>
                      <a:alpha val="19000"/>
                    </a:schemeClr>
                  </a:solidFill>
                  <a:latin typeface="Aller" panose="02000503030000020004" pitchFamily="2" charset="0"/>
                </a:rPr>
                <a:t>Q &amp; A</a:t>
              </a:r>
              <a:endParaRPr lang="id-ID" sz="16600" b="1" dirty="0">
                <a:solidFill>
                  <a:schemeClr val="bg1">
                    <a:lumMod val="85000"/>
                    <a:alpha val="19000"/>
                  </a:schemeClr>
                </a:solidFill>
                <a:latin typeface="Aller" panose="02000503030000020004" pitchFamily="2" charset="0"/>
              </a:endParaRPr>
            </a:p>
          </p:txBody>
        </p:sp>
        <p:sp>
          <p:nvSpPr>
            <p:cNvPr id="13" name="Half Frame 12"/>
            <p:cNvSpPr/>
            <p:nvPr/>
          </p:nvSpPr>
          <p:spPr>
            <a:xfrm>
              <a:off x="1224760" y="1746250"/>
              <a:ext cx="903280" cy="903280"/>
            </a:xfrm>
            <a:prstGeom prst="halfFrame">
              <a:avLst>
                <a:gd name="adj1" fmla="val 20431"/>
                <a:gd name="adj2" fmla="val 21661"/>
              </a:avLst>
            </a:pr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85000"/>
                    <a:alpha val="20000"/>
                  </a:schemeClr>
                </a:solidFill>
              </a:endParaRPr>
            </a:p>
          </p:txBody>
        </p:sp>
        <p:sp>
          <p:nvSpPr>
            <p:cNvPr id="14" name="Half Frame 13"/>
            <p:cNvSpPr/>
            <p:nvPr/>
          </p:nvSpPr>
          <p:spPr>
            <a:xfrm flipH="1" flipV="1">
              <a:off x="10063960" y="4208470"/>
              <a:ext cx="903280" cy="903280"/>
            </a:xfrm>
            <a:prstGeom prst="halfFrame">
              <a:avLst>
                <a:gd name="adj1" fmla="val 20431"/>
                <a:gd name="adj2" fmla="val 21661"/>
              </a:avLst>
            </a:pr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85000"/>
                    <a:alpha val="20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7967" y="2967336"/>
            <a:ext cx="1996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 Q &amp; A</a:t>
            </a:r>
            <a:endParaRPr lang="id-ID" sz="54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0B89A7-5573-489A-834C-58545C75C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1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alf Frame 13"/>
          <p:cNvSpPr/>
          <p:nvPr/>
        </p:nvSpPr>
        <p:spPr>
          <a:xfrm>
            <a:off x="236027" y="24342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flipH="1" flipV="1">
            <a:off x="11052693" y="571129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2887" y="2839925"/>
            <a:ext cx="9046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5">
                    <a:lumMod val="75000"/>
                  </a:schemeClr>
                </a:solidFill>
                <a:latin typeface="Aller" panose="02000503030000020004" pitchFamily="2" charset="0"/>
              </a:rPr>
              <a:t>Increasing Your Value</a:t>
            </a:r>
            <a:endParaRPr lang="id-ID" sz="8000" dirty="0">
              <a:solidFill>
                <a:schemeClr val="accent5">
                  <a:lumMod val="75000"/>
                </a:schemeClr>
              </a:solidFill>
              <a:latin typeface="Aller" panose="02000503030000020004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82952" y="2496399"/>
            <a:ext cx="622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ller" panose="02000503030000020004" pitchFamily="2" charset="0"/>
              </a:rPr>
              <a:t>What Makes a Good Developer?</a:t>
            </a:r>
            <a:endParaRPr lang="id-ID" sz="3600" dirty="0">
              <a:solidFill>
                <a:schemeClr val="accent5">
                  <a:lumMod val="75000"/>
                </a:schemeClr>
              </a:solidFill>
              <a:latin typeface="Aller" panose="0200050303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C23991-D3FB-43A6-8844-8A872D0F687D}"/>
              </a:ext>
            </a:extLst>
          </p:cNvPr>
          <p:cNvGrpSpPr/>
          <p:nvPr/>
        </p:nvGrpSpPr>
        <p:grpSpPr>
          <a:xfrm>
            <a:off x="3444812" y="4096747"/>
            <a:ext cx="5302407" cy="523219"/>
            <a:chOff x="4199812" y="4048049"/>
            <a:chExt cx="3792383" cy="199855"/>
          </a:xfrm>
        </p:grpSpPr>
        <p:sp>
          <p:nvSpPr>
            <p:cNvPr id="9" name="TextBox 8"/>
            <p:cNvSpPr txBox="1"/>
            <p:nvPr/>
          </p:nvSpPr>
          <p:spPr>
            <a:xfrm>
              <a:off x="5046119" y="4048049"/>
              <a:ext cx="2099789" cy="1998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Aller Light" panose="02000503000000020004" pitchFamily="2" charset="0"/>
                </a:rPr>
                <a:t>In a Polyglot World</a:t>
              </a:r>
              <a:endParaRPr lang="id-ID" sz="2800" dirty="0">
                <a:solidFill>
                  <a:schemeClr val="accent5">
                    <a:lumMod val="75000"/>
                  </a:schemeClr>
                </a:solidFill>
                <a:latin typeface="Aller Light" panose="02000503000000020004" pitchFamily="2" charset="0"/>
              </a:endParaRPr>
            </a:p>
          </p:txBody>
        </p:sp>
        <p:grpSp>
          <p:nvGrpSpPr>
            <p:cNvPr id="1027" name="Group 1026"/>
            <p:cNvGrpSpPr/>
            <p:nvPr/>
          </p:nvGrpSpPr>
          <p:grpSpPr>
            <a:xfrm>
              <a:off x="4199812" y="4117195"/>
              <a:ext cx="3792383" cy="0"/>
              <a:chOff x="4199809" y="4117195"/>
              <a:chExt cx="3792382" cy="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199809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7360128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11" descr="DEL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52" y="5599787"/>
            <a:ext cx="3933151" cy="93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609600" y="5476877"/>
            <a:ext cx="6604000" cy="1181833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Eric Lynn</a:t>
            </a:r>
          </a:p>
          <a:p>
            <a:r>
              <a:rPr lang="en-US" dirty="0"/>
              <a:t>DeltaPoint Solutions</a:t>
            </a:r>
          </a:p>
          <a:p>
            <a:r>
              <a:rPr lang="en-US" dirty="0"/>
              <a:t>@deltapoint</a:t>
            </a:r>
          </a:p>
        </p:txBody>
      </p:sp>
    </p:spTree>
    <p:extLst>
      <p:ext uri="{BB962C8B-B14F-4D97-AF65-F5344CB8AC3E}">
        <p14:creationId xmlns:p14="http://schemas.microsoft.com/office/powerpoint/2010/main" val="348673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alf Frame 13"/>
          <p:cNvSpPr/>
          <p:nvPr/>
        </p:nvSpPr>
        <p:spPr>
          <a:xfrm>
            <a:off x="236027" y="24342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CCB9C-600F-4BC8-999F-EFB2186AF540}"/>
              </a:ext>
            </a:extLst>
          </p:cNvPr>
          <p:cNvSpPr txBox="1"/>
          <p:nvPr/>
        </p:nvSpPr>
        <p:spPr>
          <a:xfrm>
            <a:off x="1572887" y="2839925"/>
            <a:ext cx="9046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5">
                    <a:lumMod val="75000"/>
                  </a:schemeClr>
                </a:solidFill>
                <a:latin typeface="Aller" panose="02000503030000020004" pitchFamily="2" charset="0"/>
              </a:rPr>
              <a:t>Increasing Your Value</a:t>
            </a:r>
            <a:endParaRPr lang="id-ID" sz="8000" dirty="0">
              <a:solidFill>
                <a:schemeClr val="accent5">
                  <a:lumMod val="75000"/>
                </a:schemeClr>
              </a:solidFill>
              <a:latin typeface="Aller" panose="0200050303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E4652-7A7C-4F63-A246-149820C534E9}"/>
              </a:ext>
            </a:extLst>
          </p:cNvPr>
          <p:cNvSpPr txBox="1"/>
          <p:nvPr/>
        </p:nvSpPr>
        <p:spPr>
          <a:xfrm>
            <a:off x="2982952" y="2496399"/>
            <a:ext cx="622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Aller" panose="02000503030000020004" pitchFamily="2" charset="0"/>
              </a:rPr>
              <a:t>What Makes a Good Developer?</a:t>
            </a:r>
            <a:endParaRPr lang="id-ID" sz="3600" dirty="0">
              <a:solidFill>
                <a:schemeClr val="accent5">
                  <a:lumMod val="75000"/>
                </a:schemeClr>
              </a:solidFill>
              <a:latin typeface="Aller" panose="0200050303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18177F-46CA-4337-BDA3-5DBECB11FC39}"/>
              </a:ext>
            </a:extLst>
          </p:cNvPr>
          <p:cNvGrpSpPr/>
          <p:nvPr/>
        </p:nvGrpSpPr>
        <p:grpSpPr>
          <a:xfrm>
            <a:off x="3444812" y="4096747"/>
            <a:ext cx="5302407" cy="523219"/>
            <a:chOff x="4199812" y="4048049"/>
            <a:chExt cx="3792383" cy="1998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BFE8F2-02AC-4C06-90BE-00C2AB7C34A6}"/>
                </a:ext>
              </a:extLst>
            </p:cNvPr>
            <p:cNvSpPr txBox="1"/>
            <p:nvPr/>
          </p:nvSpPr>
          <p:spPr>
            <a:xfrm>
              <a:off x="5046119" y="4048049"/>
              <a:ext cx="2099789" cy="1998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Aller Light" panose="02000503000000020004" pitchFamily="2" charset="0"/>
                </a:rPr>
                <a:t>In a Polyglot World</a:t>
              </a:r>
              <a:endParaRPr lang="id-ID" sz="2800" dirty="0">
                <a:solidFill>
                  <a:schemeClr val="accent5">
                    <a:lumMod val="75000"/>
                  </a:schemeClr>
                </a:solidFill>
                <a:latin typeface="Aller Light" panose="02000503000000020004" pitchFamily="2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D064D-FF24-4C2E-846E-888A0BA1F066}"/>
                </a:ext>
              </a:extLst>
            </p:cNvPr>
            <p:cNvGrpSpPr/>
            <p:nvPr/>
          </p:nvGrpSpPr>
          <p:grpSpPr>
            <a:xfrm>
              <a:off x="4199812" y="4117195"/>
              <a:ext cx="3792383" cy="0"/>
              <a:chOff x="4199809" y="4117195"/>
              <a:chExt cx="3792382" cy="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841A1F3-F417-4329-A059-AF7964F1C308}"/>
                  </a:ext>
                </a:extLst>
              </p:cNvPr>
              <p:cNvCxnSpPr/>
              <p:nvPr/>
            </p:nvCxnSpPr>
            <p:spPr>
              <a:xfrm>
                <a:off x="4199809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72EDBE1-F566-4308-A873-A48056677519}"/>
                  </a:ext>
                </a:extLst>
              </p:cNvPr>
              <p:cNvCxnSpPr/>
              <p:nvPr/>
            </p:nvCxnSpPr>
            <p:spPr>
              <a:xfrm>
                <a:off x="7360128" y="4117195"/>
                <a:ext cx="632063" cy="0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45585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/>
          <p:cNvSpPr>
            <a:spLocks noGrp="1"/>
          </p:cNvSpPr>
          <p:nvPr>
            <p:ph type="body" sz="quarter" idx="10"/>
          </p:nvPr>
        </p:nvSpPr>
        <p:spPr>
          <a:xfrm>
            <a:off x="1937660" y="551545"/>
            <a:ext cx="8316687" cy="54771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Has Always Been True</a:t>
            </a:r>
            <a:endParaRPr lang="id-ID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811602" y="1927297"/>
            <a:ext cx="4072871" cy="4071211"/>
            <a:chOff x="4199342" y="1966245"/>
            <a:chExt cx="3764132" cy="3762597"/>
          </a:xfrm>
        </p:grpSpPr>
        <p:sp>
          <p:nvSpPr>
            <p:cNvPr id="4" name="Oval 129"/>
            <p:cNvSpPr>
              <a:spLocks noChangeArrowheads="1"/>
            </p:cNvSpPr>
            <p:nvPr/>
          </p:nvSpPr>
          <p:spPr bwMode="auto">
            <a:xfrm>
              <a:off x="4199342" y="1966245"/>
              <a:ext cx="3764132" cy="3762597"/>
            </a:xfrm>
            <a:prstGeom prst="ellipse">
              <a:avLst/>
            </a:prstGeom>
            <a:noFill/>
            <a:ln w="9525" cap="rnd">
              <a:solidFill>
                <a:schemeClr val="accent2">
                  <a:lumMod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" name="Oval 130"/>
            <p:cNvSpPr>
              <a:spLocks noChangeArrowheads="1"/>
            </p:cNvSpPr>
            <p:nvPr/>
          </p:nvSpPr>
          <p:spPr bwMode="auto">
            <a:xfrm>
              <a:off x="4480441" y="2247346"/>
              <a:ext cx="3201165" cy="3199628"/>
            </a:xfrm>
            <a:prstGeom prst="ellipse">
              <a:avLst/>
            </a:prstGeom>
            <a:noFill/>
            <a:ln w="9525" cap="rnd">
              <a:solidFill>
                <a:schemeClr val="accent2">
                  <a:lumMod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4462425" y="3882624"/>
            <a:ext cx="2802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ler" panose="02000503030000020004" pitchFamily="2" charset="0"/>
              </a:rPr>
              <a:t>The Good Developer</a:t>
            </a:r>
            <a:endParaRPr lang="id-ID" sz="2400" b="1" dirty="0">
              <a:solidFill>
                <a:schemeClr val="tx1">
                  <a:lumMod val="75000"/>
                  <a:lumOff val="25000"/>
                </a:schemeClr>
              </a:solidFill>
              <a:latin typeface="Aller" panose="02000503030000020004" pitchFamily="2" charset="0"/>
            </a:endParaRPr>
          </a:p>
        </p:txBody>
      </p:sp>
      <p:sp>
        <p:nvSpPr>
          <p:cNvPr id="12" name="Oval 181"/>
          <p:cNvSpPr>
            <a:spLocks noChangeAspect="1" noChangeArrowheads="1"/>
          </p:cNvSpPr>
          <p:nvPr/>
        </p:nvSpPr>
        <p:spPr bwMode="auto">
          <a:xfrm>
            <a:off x="6758937" y="2266090"/>
            <a:ext cx="954459" cy="953523"/>
          </a:xfrm>
          <a:prstGeom prst="ellipse">
            <a:avLst/>
          </a:prstGeom>
          <a:solidFill>
            <a:schemeClr val="accent6"/>
          </a:solidFill>
          <a:ln w="58738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28" name="Oval 181"/>
          <p:cNvSpPr>
            <a:spLocks noChangeAspect="1" noChangeArrowheads="1"/>
          </p:cNvSpPr>
          <p:nvPr/>
        </p:nvSpPr>
        <p:spPr bwMode="auto">
          <a:xfrm>
            <a:off x="5702004" y="1910983"/>
            <a:ext cx="379769" cy="379397"/>
          </a:xfrm>
          <a:prstGeom prst="ellipse">
            <a:avLst/>
          </a:prstGeom>
          <a:solidFill>
            <a:schemeClr val="tx2"/>
          </a:solidFill>
          <a:ln w="58738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33" name="Oval 181"/>
          <p:cNvSpPr>
            <a:spLocks noChangeAspect="1" noChangeArrowheads="1"/>
          </p:cNvSpPr>
          <p:nvPr/>
        </p:nvSpPr>
        <p:spPr bwMode="auto">
          <a:xfrm>
            <a:off x="3797882" y="3789501"/>
            <a:ext cx="379769" cy="379397"/>
          </a:xfrm>
          <a:prstGeom prst="ellipse">
            <a:avLst/>
          </a:prstGeom>
          <a:solidFill>
            <a:schemeClr val="accent2"/>
          </a:solidFill>
          <a:ln w="58738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34" name="Oval 181"/>
          <p:cNvSpPr>
            <a:spLocks noChangeAspect="1" noChangeArrowheads="1"/>
          </p:cNvSpPr>
          <p:nvPr/>
        </p:nvSpPr>
        <p:spPr bwMode="auto">
          <a:xfrm>
            <a:off x="5702004" y="5651551"/>
            <a:ext cx="379769" cy="379397"/>
          </a:xfrm>
          <a:prstGeom prst="ellipse">
            <a:avLst/>
          </a:prstGeom>
          <a:solidFill>
            <a:schemeClr val="accent6"/>
          </a:solidFill>
          <a:ln w="58738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35" name="Oval 181"/>
          <p:cNvSpPr>
            <a:spLocks noChangeAspect="1" noChangeArrowheads="1"/>
          </p:cNvSpPr>
          <p:nvPr/>
        </p:nvSpPr>
        <p:spPr bwMode="auto">
          <a:xfrm>
            <a:off x="7561240" y="3772789"/>
            <a:ext cx="379769" cy="379397"/>
          </a:xfrm>
          <a:prstGeom prst="ellipse">
            <a:avLst/>
          </a:prstGeom>
          <a:solidFill>
            <a:schemeClr val="accent3"/>
          </a:solidFill>
          <a:ln w="58738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37" name="Oval 181"/>
          <p:cNvSpPr>
            <a:spLocks noChangeAspect="1" noChangeArrowheads="1"/>
          </p:cNvSpPr>
          <p:nvPr/>
        </p:nvSpPr>
        <p:spPr bwMode="auto">
          <a:xfrm>
            <a:off x="6758937" y="4689732"/>
            <a:ext cx="954459" cy="953523"/>
          </a:xfrm>
          <a:prstGeom prst="ellipse">
            <a:avLst/>
          </a:prstGeom>
          <a:solidFill>
            <a:schemeClr val="accent4"/>
          </a:solidFill>
          <a:ln w="58738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43" name="Oval 181"/>
          <p:cNvSpPr>
            <a:spLocks noChangeAspect="1" noChangeArrowheads="1"/>
          </p:cNvSpPr>
          <p:nvPr/>
        </p:nvSpPr>
        <p:spPr bwMode="auto">
          <a:xfrm>
            <a:off x="4012573" y="4689732"/>
            <a:ext cx="954459" cy="953523"/>
          </a:xfrm>
          <a:prstGeom prst="ellipse">
            <a:avLst/>
          </a:prstGeom>
          <a:solidFill>
            <a:schemeClr val="accent5"/>
          </a:solidFill>
          <a:ln w="58738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46" name="Oval 181"/>
          <p:cNvSpPr>
            <a:spLocks noChangeAspect="1" noChangeArrowheads="1"/>
          </p:cNvSpPr>
          <p:nvPr/>
        </p:nvSpPr>
        <p:spPr bwMode="auto">
          <a:xfrm>
            <a:off x="3973353" y="2266090"/>
            <a:ext cx="954459" cy="953523"/>
          </a:xfrm>
          <a:prstGeom prst="ellipse">
            <a:avLst/>
          </a:prstGeom>
          <a:solidFill>
            <a:schemeClr val="accent1"/>
          </a:solidFill>
          <a:ln w="58738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151" name="Rectangle 150"/>
          <p:cNvSpPr/>
          <p:nvPr/>
        </p:nvSpPr>
        <p:spPr>
          <a:xfrm flipH="1">
            <a:off x="450920" y="2386339"/>
            <a:ext cx="2929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With the ability to focus</a:t>
            </a:r>
          </a:p>
        </p:txBody>
      </p:sp>
      <p:sp>
        <p:nvSpPr>
          <p:cNvPr id="152" name="TextBox 151"/>
          <p:cNvSpPr txBox="1"/>
          <p:nvPr/>
        </p:nvSpPr>
        <p:spPr>
          <a:xfrm flipH="1">
            <a:off x="1555910" y="1927297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accent1"/>
                </a:solidFill>
                <a:latin typeface="Aller" panose="02000503030000020004" pitchFamily="2" charset="0"/>
              </a:rPr>
              <a:t>Flexibility</a:t>
            </a:r>
          </a:p>
        </p:txBody>
      </p:sp>
      <p:cxnSp>
        <p:nvCxnSpPr>
          <p:cNvPr id="153" name="Straight Connector 152"/>
          <p:cNvCxnSpPr/>
          <p:nvPr/>
        </p:nvCxnSpPr>
        <p:spPr>
          <a:xfrm flipH="1">
            <a:off x="3575764" y="2230990"/>
            <a:ext cx="435197" cy="0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8276549" y="2386339"/>
            <a:ext cx="29689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That is customer-centric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276549" y="1927297"/>
            <a:ext cx="2882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Aller" panose="02000503030000020004" pitchFamily="2" charset="0"/>
              </a:rPr>
              <a:t>Communication</a:t>
            </a:r>
          </a:p>
        </p:txBody>
      </p:sp>
      <p:cxnSp>
        <p:nvCxnSpPr>
          <p:cNvPr id="157" name="Straight Connector 156"/>
          <p:cNvCxnSpPr/>
          <p:nvPr/>
        </p:nvCxnSpPr>
        <p:spPr>
          <a:xfrm>
            <a:off x="7634524" y="2231291"/>
            <a:ext cx="435197" cy="0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 flipH="1">
            <a:off x="706640" y="5915291"/>
            <a:ext cx="2673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Without arrogance</a:t>
            </a:r>
          </a:p>
        </p:txBody>
      </p:sp>
      <p:sp>
        <p:nvSpPr>
          <p:cNvPr id="159" name="TextBox 158"/>
          <p:cNvSpPr txBox="1"/>
          <p:nvPr/>
        </p:nvSpPr>
        <p:spPr>
          <a:xfrm flipH="1">
            <a:off x="1283975" y="5429406"/>
            <a:ext cx="2096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chemeClr val="accent5"/>
                </a:solidFill>
                <a:latin typeface="Aller" panose="02000503030000020004" pitchFamily="2" charset="0"/>
              </a:rPr>
              <a:t>Confidence</a:t>
            </a:r>
          </a:p>
        </p:txBody>
      </p:sp>
      <p:cxnSp>
        <p:nvCxnSpPr>
          <p:cNvPr id="160" name="Straight Connector 159"/>
          <p:cNvCxnSpPr/>
          <p:nvPr/>
        </p:nvCxnSpPr>
        <p:spPr>
          <a:xfrm flipH="1">
            <a:off x="3575764" y="5747088"/>
            <a:ext cx="435197" cy="0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8290452" y="5915291"/>
            <a:ext cx="3730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Delivering Value not simply skills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276549" y="5429406"/>
            <a:ext cx="398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  <a:latin typeface="Aller" panose="02000503030000020004" pitchFamily="2" charset="0"/>
              </a:rPr>
              <a:t>Experience</a:t>
            </a:r>
          </a:p>
        </p:txBody>
      </p:sp>
      <p:cxnSp>
        <p:nvCxnSpPr>
          <p:cNvPr id="163" name="Straight Connector 162"/>
          <p:cNvCxnSpPr/>
          <p:nvPr/>
        </p:nvCxnSpPr>
        <p:spPr>
          <a:xfrm>
            <a:off x="7634524" y="5747390"/>
            <a:ext cx="435197" cy="0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76"/>
          <p:cNvGrpSpPr>
            <a:grpSpLocks noChangeAspect="1"/>
          </p:cNvGrpSpPr>
          <p:nvPr/>
        </p:nvGrpSpPr>
        <p:grpSpPr>
          <a:xfrm>
            <a:off x="4222382" y="2585166"/>
            <a:ext cx="445893" cy="309585"/>
            <a:chOff x="5533573" y="812792"/>
            <a:chExt cx="400733" cy="278229"/>
          </a:xfrm>
          <a:solidFill>
            <a:schemeClr val="bg1"/>
          </a:solidFill>
        </p:grpSpPr>
        <p:sp>
          <p:nvSpPr>
            <p:cNvPr id="54" name="Freeform 101"/>
            <p:cNvSpPr>
              <a:spLocks/>
            </p:cNvSpPr>
            <p:nvPr/>
          </p:nvSpPr>
          <p:spPr bwMode="auto">
            <a:xfrm>
              <a:off x="5730826" y="962288"/>
              <a:ext cx="93436" cy="128733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14" y="52"/>
                </a:cxn>
                <a:cxn ang="0">
                  <a:pos x="23" y="74"/>
                </a:cxn>
                <a:cxn ang="0">
                  <a:pos x="30" y="96"/>
                </a:cxn>
                <a:cxn ang="0">
                  <a:pos x="30" y="109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32" y="123"/>
                </a:cxn>
                <a:cxn ang="0">
                  <a:pos x="32" y="123"/>
                </a:cxn>
                <a:cxn ang="0">
                  <a:pos x="34" y="123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8" y="121"/>
                </a:cxn>
                <a:cxn ang="0">
                  <a:pos x="90" y="120"/>
                </a:cxn>
                <a:cxn ang="0">
                  <a:pos x="90" y="120"/>
                </a:cxn>
                <a:cxn ang="0">
                  <a:pos x="88" y="103"/>
                </a:cxn>
                <a:cxn ang="0">
                  <a:pos x="87" y="87"/>
                </a:cxn>
                <a:cxn ang="0">
                  <a:pos x="83" y="71"/>
                </a:cxn>
                <a:cxn ang="0">
                  <a:pos x="78" y="54"/>
                </a:cxn>
                <a:cxn ang="0">
                  <a:pos x="72" y="40"/>
                </a:cxn>
                <a:cxn ang="0">
                  <a:pos x="65" y="25"/>
                </a:cxn>
                <a:cxn ang="0">
                  <a:pos x="56" y="13"/>
                </a:cxn>
                <a:cxn ang="0">
                  <a:pos x="47" y="0"/>
                </a:cxn>
                <a:cxn ang="0">
                  <a:pos x="47" y="0"/>
                </a:cxn>
                <a:cxn ang="0">
                  <a:pos x="34" y="5"/>
                </a:cxn>
                <a:cxn ang="0">
                  <a:pos x="21" y="14"/>
                </a:cxn>
                <a:cxn ang="0">
                  <a:pos x="10" y="23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90" h="123">
                  <a:moveTo>
                    <a:pt x="0" y="34"/>
                  </a:moveTo>
                  <a:lnTo>
                    <a:pt x="0" y="34"/>
                  </a:lnTo>
                  <a:lnTo>
                    <a:pt x="14" y="52"/>
                  </a:lnTo>
                  <a:lnTo>
                    <a:pt x="23" y="74"/>
                  </a:lnTo>
                  <a:lnTo>
                    <a:pt x="30" y="96"/>
                  </a:lnTo>
                  <a:lnTo>
                    <a:pt x="30" y="109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3"/>
                  </a:lnTo>
                  <a:lnTo>
                    <a:pt x="32" y="123"/>
                  </a:lnTo>
                  <a:lnTo>
                    <a:pt x="34" y="123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8" y="121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03"/>
                  </a:lnTo>
                  <a:lnTo>
                    <a:pt x="87" y="87"/>
                  </a:lnTo>
                  <a:lnTo>
                    <a:pt x="83" y="71"/>
                  </a:lnTo>
                  <a:lnTo>
                    <a:pt x="78" y="54"/>
                  </a:lnTo>
                  <a:lnTo>
                    <a:pt x="72" y="40"/>
                  </a:lnTo>
                  <a:lnTo>
                    <a:pt x="65" y="25"/>
                  </a:lnTo>
                  <a:lnTo>
                    <a:pt x="56" y="13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34" y="5"/>
                  </a:lnTo>
                  <a:lnTo>
                    <a:pt x="21" y="14"/>
                  </a:lnTo>
                  <a:lnTo>
                    <a:pt x="10" y="23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Freeform 102"/>
            <p:cNvSpPr>
              <a:spLocks/>
            </p:cNvSpPr>
            <p:nvPr/>
          </p:nvSpPr>
          <p:spPr bwMode="auto">
            <a:xfrm>
              <a:off x="5533573" y="814869"/>
              <a:ext cx="182717" cy="151573"/>
            </a:xfrm>
            <a:custGeom>
              <a:avLst/>
              <a:gdLst/>
              <a:ahLst/>
              <a:cxnLst>
                <a:cxn ang="0">
                  <a:pos x="178" y="71"/>
                </a:cxn>
                <a:cxn ang="0">
                  <a:pos x="178" y="71"/>
                </a:cxn>
                <a:cxn ang="0">
                  <a:pos x="154" y="58"/>
                </a:cxn>
                <a:cxn ang="0">
                  <a:pos x="131" y="49"/>
                </a:cxn>
                <a:cxn ang="0">
                  <a:pos x="104" y="44"/>
                </a:cxn>
                <a:cxn ang="0">
                  <a:pos x="76" y="42"/>
                </a:cxn>
                <a:cxn ang="0">
                  <a:pos x="76" y="2"/>
                </a:cxn>
                <a:cxn ang="0">
                  <a:pos x="76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3" y="0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0" y="73"/>
                </a:cxn>
                <a:cxn ang="0">
                  <a:pos x="2" y="75"/>
                </a:cxn>
                <a:cxn ang="0">
                  <a:pos x="73" y="145"/>
                </a:cxn>
                <a:cxn ang="0">
                  <a:pos x="73" y="145"/>
                </a:cxn>
                <a:cxn ang="0">
                  <a:pos x="75" y="145"/>
                </a:cxn>
                <a:cxn ang="0">
                  <a:pos x="75" y="145"/>
                </a:cxn>
                <a:cxn ang="0">
                  <a:pos x="76" y="144"/>
                </a:cxn>
                <a:cxn ang="0">
                  <a:pos x="76" y="100"/>
                </a:cxn>
                <a:cxn ang="0">
                  <a:pos x="76" y="100"/>
                </a:cxn>
                <a:cxn ang="0">
                  <a:pos x="91" y="100"/>
                </a:cxn>
                <a:cxn ang="0">
                  <a:pos x="105" y="102"/>
                </a:cxn>
                <a:cxn ang="0">
                  <a:pos x="118" y="107"/>
                </a:cxn>
                <a:cxn ang="0">
                  <a:pos x="133" y="113"/>
                </a:cxn>
                <a:cxn ang="0">
                  <a:pos x="133" y="113"/>
                </a:cxn>
                <a:cxn ang="0">
                  <a:pos x="142" y="100"/>
                </a:cxn>
                <a:cxn ang="0">
                  <a:pos x="153" y="89"/>
                </a:cxn>
                <a:cxn ang="0">
                  <a:pos x="165" y="80"/>
                </a:cxn>
                <a:cxn ang="0">
                  <a:pos x="178" y="71"/>
                </a:cxn>
                <a:cxn ang="0">
                  <a:pos x="178" y="71"/>
                </a:cxn>
              </a:cxnLst>
              <a:rect l="0" t="0" r="r" b="b"/>
              <a:pathLst>
                <a:path w="178" h="145">
                  <a:moveTo>
                    <a:pt x="178" y="71"/>
                  </a:moveTo>
                  <a:lnTo>
                    <a:pt x="178" y="71"/>
                  </a:lnTo>
                  <a:lnTo>
                    <a:pt x="154" y="58"/>
                  </a:lnTo>
                  <a:lnTo>
                    <a:pt x="131" y="49"/>
                  </a:lnTo>
                  <a:lnTo>
                    <a:pt x="104" y="44"/>
                  </a:lnTo>
                  <a:lnTo>
                    <a:pt x="76" y="4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0" y="73"/>
                  </a:lnTo>
                  <a:lnTo>
                    <a:pt x="2" y="7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76" y="144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91" y="100"/>
                  </a:lnTo>
                  <a:lnTo>
                    <a:pt x="105" y="102"/>
                  </a:lnTo>
                  <a:lnTo>
                    <a:pt x="118" y="107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42" y="100"/>
                  </a:lnTo>
                  <a:lnTo>
                    <a:pt x="153" y="89"/>
                  </a:lnTo>
                  <a:lnTo>
                    <a:pt x="165" y="80"/>
                  </a:lnTo>
                  <a:lnTo>
                    <a:pt x="178" y="71"/>
                  </a:lnTo>
                  <a:lnTo>
                    <a:pt x="178" y="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Freeform 103"/>
            <p:cNvSpPr>
              <a:spLocks/>
            </p:cNvSpPr>
            <p:nvPr/>
          </p:nvSpPr>
          <p:spPr bwMode="auto">
            <a:xfrm>
              <a:off x="5620779" y="812792"/>
              <a:ext cx="313527" cy="278228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57" name="Group 74"/>
          <p:cNvGrpSpPr/>
          <p:nvPr/>
        </p:nvGrpSpPr>
        <p:grpSpPr>
          <a:xfrm>
            <a:off x="4340433" y="4936973"/>
            <a:ext cx="249363" cy="450653"/>
            <a:chOff x="3386647" y="802411"/>
            <a:chExt cx="172336" cy="311450"/>
          </a:xfrm>
          <a:solidFill>
            <a:schemeClr val="bg1">
              <a:lumMod val="95000"/>
            </a:schemeClr>
          </a:solidFill>
        </p:grpSpPr>
        <p:sp>
          <p:nvSpPr>
            <p:cNvPr id="58" name="Freeform 71"/>
            <p:cNvSpPr>
              <a:spLocks/>
            </p:cNvSpPr>
            <p:nvPr/>
          </p:nvSpPr>
          <p:spPr bwMode="auto">
            <a:xfrm>
              <a:off x="3459319" y="802411"/>
              <a:ext cx="51909" cy="51909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34" y="2"/>
                </a:cxn>
                <a:cxn ang="0">
                  <a:pos x="43" y="7"/>
                </a:cxn>
                <a:cxn ang="0">
                  <a:pos x="49" y="16"/>
                </a:cxn>
                <a:cxn ang="0">
                  <a:pos x="50" y="25"/>
                </a:cxn>
                <a:cxn ang="0">
                  <a:pos x="50" y="25"/>
                </a:cxn>
                <a:cxn ang="0">
                  <a:pos x="49" y="36"/>
                </a:cxn>
                <a:cxn ang="0">
                  <a:pos x="43" y="43"/>
                </a:cxn>
                <a:cxn ang="0">
                  <a:pos x="34" y="49"/>
                </a:cxn>
                <a:cxn ang="0">
                  <a:pos x="25" y="51"/>
                </a:cxn>
                <a:cxn ang="0">
                  <a:pos x="25" y="51"/>
                </a:cxn>
                <a:cxn ang="0">
                  <a:pos x="16" y="49"/>
                </a:cxn>
                <a:cxn ang="0">
                  <a:pos x="7" y="43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1" y="16"/>
                </a:cxn>
                <a:cxn ang="0">
                  <a:pos x="7" y="7"/>
                </a:cxn>
                <a:cxn ang="0">
                  <a:pos x="16" y="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lnTo>
                    <a:pt x="25" y="0"/>
                  </a:lnTo>
                  <a:lnTo>
                    <a:pt x="34" y="2"/>
                  </a:lnTo>
                  <a:lnTo>
                    <a:pt x="43" y="7"/>
                  </a:lnTo>
                  <a:lnTo>
                    <a:pt x="49" y="16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49" y="36"/>
                  </a:lnTo>
                  <a:lnTo>
                    <a:pt x="43" y="43"/>
                  </a:lnTo>
                  <a:lnTo>
                    <a:pt x="34" y="49"/>
                  </a:lnTo>
                  <a:lnTo>
                    <a:pt x="25" y="51"/>
                  </a:lnTo>
                  <a:lnTo>
                    <a:pt x="25" y="51"/>
                  </a:lnTo>
                  <a:lnTo>
                    <a:pt x="16" y="49"/>
                  </a:lnTo>
                  <a:lnTo>
                    <a:pt x="7" y="43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9" name="Freeform 72"/>
            <p:cNvSpPr>
              <a:spLocks noEditPoints="1"/>
            </p:cNvSpPr>
            <p:nvPr/>
          </p:nvSpPr>
          <p:spPr bwMode="auto">
            <a:xfrm>
              <a:off x="3386647" y="802411"/>
              <a:ext cx="172336" cy="311450"/>
            </a:xfrm>
            <a:custGeom>
              <a:avLst/>
              <a:gdLst/>
              <a:ahLst/>
              <a:cxnLst>
                <a:cxn ang="0">
                  <a:pos x="158" y="94"/>
                </a:cxn>
                <a:cxn ang="0">
                  <a:pos x="141" y="69"/>
                </a:cxn>
                <a:cxn ang="0">
                  <a:pos x="134" y="63"/>
                </a:cxn>
                <a:cxn ang="0">
                  <a:pos x="130" y="60"/>
                </a:cxn>
                <a:cxn ang="0">
                  <a:pos x="123" y="58"/>
                </a:cxn>
                <a:cxn ang="0">
                  <a:pos x="100" y="54"/>
                </a:cxn>
                <a:cxn ang="0">
                  <a:pos x="67" y="58"/>
                </a:cxn>
                <a:cxn ang="0">
                  <a:pos x="63" y="58"/>
                </a:cxn>
                <a:cxn ang="0">
                  <a:pos x="61" y="58"/>
                </a:cxn>
                <a:cxn ang="0">
                  <a:pos x="61" y="58"/>
                </a:cxn>
                <a:cxn ang="0">
                  <a:pos x="34" y="56"/>
                </a:cxn>
                <a:cxn ang="0">
                  <a:pos x="27" y="40"/>
                </a:cxn>
                <a:cxn ang="0">
                  <a:pos x="23" y="23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14"/>
                </a:cxn>
                <a:cxn ang="0">
                  <a:pos x="9" y="14"/>
                </a:cxn>
                <a:cxn ang="0">
                  <a:pos x="2" y="22"/>
                </a:cxn>
                <a:cxn ang="0">
                  <a:pos x="0" y="29"/>
                </a:cxn>
                <a:cxn ang="0">
                  <a:pos x="11" y="60"/>
                </a:cxn>
                <a:cxn ang="0">
                  <a:pos x="14" y="70"/>
                </a:cxn>
                <a:cxn ang="0">
                  <a:pos x="22" y="76"/>
                </a:cxn>
                <a:cxn ang="0">
                  <a:pos x="40" y="81"/>
                </a:cxn>
                <a:cxn ang="0">
                  <a:pos x="60" y="83"/>
                </a:cxn>
                <a:cxn ang="0">
                  <a:pos x="60" y="92"/>
                </a:cxn>
                <a:cxn ang="0">
                  <a:pos x="60" y="286"/>
                </a:cxn>
                <a:cxn ang="0">
                  <a:pos x="61" y="292"/>
                </a:cxn>
                <a:cxn ang="0">
                  <a:pos x="69" y="299"/>
                </a:cxn>
                <a:cxn ang="0">
                  <a:pos x="74" y="301"/>
                </a:cxn>
                <a:cxn ang="0">
                  <a:pos x="85" y="295"/>
                </a:cxn>
                <a:cxn ang="0">
                  <a:pos x="89" y="286"/>
                </a:cxn>
                <a:cxn ang="0">
                  <a:pos x="89" y="185"/>
                </a:cxn>
                <a:cxn ang="0">
                  <a:pos x="90" y="179"/>
                </a:cxn>
                <a:cxn ang="0">
                  <a:pos x="94" y="179"/>
                </a:cxn>
                <a:cxn ang="0">
                  <a:pos x="100" y="181"/>
                </a:cxn>
                <a:cxn ang="0">
                  <a:pos x="100" y="286"/>
                </a:cxn>
                <a:cxn ang="0">
                  <a:pos x="101" y="292"/>
                </a:cxn>
                <a:cxn ang="0">
                  <a:pos x="109" y="299"/>
                </a:cxn>
                <a:cxn ang="0">
                  <a:pos x="114" y="301"/>
                </a:cxn>
                <a:cxn ang="0">
                  <a:pos x="125" y="295"/>
                </a:cxn>
                <a:cxn ang="0">
                  <a:pos x="129" y="286"/>
                </a:cxn>
                <a:cxn ang="0">
                  <a:pos x="129" y="174"/>
                </a:cxn>
                <a:cxn ang="0">
                  <a:pos x="136" y="167"/>
                </a:cxn>
                <a:cxn ang="0">
                  <a:pos x="150" y="152"/>
                </a:cxn>
                <a:cxn ang="0">
                  <a:pos x="156" y="143"/>
                </a:cxn>
                <a:cxn ang="0">
                  <a:pos x="163" y="125"/>
                </a:cxn>
                <a:cxn ang="0">
                  <a:pos x="165" y="119"/>
                </a:cxn>
                <a:cxn ang="0">
                  <a:pos x="161" y="107"/>
                </a:cxn>
                <a:cxn ang="0">
                  <a:pos x="158" y="94"/>
                </a:cxn>
                <a:cxn ang="0">
                  <a:pos x="139" y="119"/>
                </a:cxn>
                <a:cxn ang="0">
                  <a:pos x="134" y="130"/>
                </a:cxn>
                <a:cxn ang="0">
                  <a:pos x="129" y="92"/>
                </a:cxn>
                <a:cxn ang="0">
                  <a:pos x="136" y="105"/>
                </a:cxn>
                <a:cxn ang="0">
                  <a:pos x="141" y="118"/>
                </a:cxn>
                <a:cxn ang="0">
                  <a:pos x="139" y="119"/>
                </a:cxn>
                <a:cxn ang="0">
                  <a:pos x="141" y="118"/>
                </a:cxn>
              </a:cxnLst>
              <a:rect l="0" t="0" r="r" b="b"/>
              <a:pathLst>
                <a:path w="165" h="301">
                  <a:moveTo>
                    <a:pt x="158" y="94"/>
                  </a:moveTo>
                  <a:lnTo>
                    <a:pt x="158" y="94"/>
                  </a:lnTo>
                  <a:lnTo>
                    <a:pt x="147" y="78"/>
                  </a:lnTo>
                  <a:lnTo>
                    <a:pt x="141" y="69"/>
                  </a:lnTo>
                  <a:lnTo>
                    <a:pt x="134" y="63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23" y="58"/>
                  </a:lnTo>
                  <a:lnTo>
                    <a:pt x="116" y="56"/>
                  </a:lnTo>
                  <a:lnTo>
                    <a:pt x="100" y="54"/>
                  </a:lnTo>
                  <a:lnTo>
                    <a:pt x="81" y="56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47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27" y="40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45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4" y="70"/>
                  </a:lnTo>
                  <a:lnTo>
                    <a:pt x="16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40" y="81"/>
                  </a:lnTo>
                  <a:lnTo>
                    <a:pt x="49" y="83"/>
                  </a:lnTo>
                  <a:lnTo>
                    <a:pt x="60" y="83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0" y="181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61" y="292"/>
                  </a:lnTo>
                  <a:lnTo>
                    <a:pt x="63" y="295"/>
                  </a:lnTo>
                  <a:lnTo>
                    <a:pt x="69" y="299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80" y="299"/>
                  </a:lnTo>
                  <a:lnTo>
                    <a:pt x="85" y="295"/>
                  </a:lnTo>
                  <a:lnTo>
                    <a:pt x="89" y="292"/>
                  </a:lnTo>
                  <a:lnTo>
                    <a:pt x="89" y="286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90" y="181"/>
                  </a:lnTo>
                  <a:lnTo>
                    <a:pt x="90" y="179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98" y="179"/>
                  </a:lnTo>
                  <a:lnTo>
                    <a:pt x="100" y="181"/>
                  </a:lnTo>
                  <a:lnTo>
                    <a:pt x="100" y="185"/>
                  </a:lnTo>
                  <a:lnTo>
                    <a:pt x="100" y="286"/>
                  </a:lnTo>
                  <a:lnTo>
                    <a:pt x="100" y="286"/>
                  </a:lnTo>
                  <a:lnTo>
                    <a:pt x="101" y="292"/>
                  </a:lnTo>
                  <a:lnTo>
                    <a:pt x="103" y="295"/>
                  </a:lnTo>
                  <a:lnTo>
                    <a:pt x="109" y="299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9" y="299"/>
                  </a:lnTo>
                  <a:lnTo>
                    <a:pt x="125" y="295"/>
                  </a:lnTo>
                  <a:lnTo>
                    <a:pt x="127" y="292"/>
                  </a:lnTo>
                  <a:lnTo>
                    <a:pt x="129" y="286"/>
                  </a:lnTo>
                  <a:lnTo>
                    <a:pt x="129" y="188"/>
                  </a:lnTo>
                  <a:lnTo>
                    <a:pt x="129" y="174"/>
                  </a:lnTo>
                  <a:lnTo>
                    <a:pt x="129" y="174"/>
                  </a:lnTo>
                  <a:lnTo>
                    <a:pt x="136" y="167"/>
                  </a:lnTo>
                  <a:lnTo>
                    <a:pt x="143" y="159"/>
                  </a:lnTo>
                  <a:lnTo>
                    <a:pt x="150" y="152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61" y="130"/>
                  </a:lnTo>
                  <a:lnTo>
                    <a:pt x="163" y="125"/>
                  </a:lnTo>
                  <a:lnTo>
                    <a:pt x="165" y="119"/>
                  </a:lnTo>
                  <a:lnTo>
                    <a:pt x="165" y="119"/>
                  </a:lnTo>
                  <a:lnTo>
                    <a:pt x="165" y="112"/>
                  </a:lnTo>
                  <a:lnTo>
                    <a:pt x="161" y="107"/>
                  </a:lnTo>
                  <a:lnTo>
                    <a:pt x="158" y="94"/>
                  </a:lnTo>
                  <a:lnTo>
                    <a:pt x="158" y="94"/>
                  </a:lnTo>
                  <a:close/>
                  <a:moveTo>
                    <a:pt x="139" y="119"/>
                  </a:moveTo>
                  <a:lnTo>
                    <a:pt x="139" y="119"/>
                  </a:lnTo>
                  <a:lnTo>
                    <a:pt x="134" y="130"/>
                  </a:lnTo>
                  <a:lnTo>
                    <a:pt x="134" y="130"/>
                  </a:lnTo>
                  <a:lnTo>
                    <a:pt x="129" y="141"/>
                  </a:lnTo>
                  <a:lnTo>
                    <a:pt x="129" y="92"/>
                  </a:lnTo>
                  <a:lnTo>
                    <a:pt x="129" y="92"/>
                  </a:lnTo>
                  <a:lnTo>
                    <a:pt x="136" y="105"/>
                  </a:lnTo>
                  <a:lnTo>
                    <a:pt x="141" y="118"/>
                  </a:lnTo>
                  <a:lnTo>
                    <a:pt x="141" y="118"/>
                  </a:lnTo>
                  <a:lnTo>
                    <a:pt x="139" y="119"/>
                  </a:lnTo>
                  <a:lnTo>
                    <a:pt x="139" y="119"/>
                  </a:lnTo>
                  <a:close/>
                  <a:moveTo>
                    <a:pt x="141" y="118"/>
                  </a:moveTo>
                  <a:lnTo>
                    <a:pt x="141" y="1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0" name="Freeform 73"/>
            <p:cNvSpPr>
              <a:spLocks/>
            </p:cNvSpPr>
            <p:nvPr/>
          </p:nvSpPr>
          <p:spPr bwMode="auto">
            <a:xfrm>
              <a:off x="3386647" y="802411"/>
              <a:ext cx="172336" cy="311450"/>
            </a:xfrm>
            <a:custGeom>
              <a:avLst/>
              <a:gdLst/>
              <a:ahLst/>
              <a:cxnLst>
                <a:cxn ang="0">
                  <a:pos x="158" y="94"/>
                </a:cxn>
                <a:cxn ang="0">
                  <a:pos x="141" y="69"/>
                </a:cxn>
                <a:cxn ang="0">
                  <a:pos x="134" y="63"/>
                </a:cxn>
                <a:cxn ang="0">
                  <a:pos x="130" y="60"/>
                </a:cxn>
                <a:cxn ang="0">
                  <a:pos x="123" y="58"/>
                </a:cxn>
                <a:cxn ang="0">
                  <a:pos x="100" y="54"/>
                </a:cxn>
                <a:cxn ang="0">
                  <a:pos x="67" y="58"/>
                </a:cxn>
                <a:cxn ang="0">
                  <a:pos x="63" y="58"/>
                </a:cxn>
                <a:cxn ang="0">
                  <a:pos x="61" y="58"/>
                </a:cxn>
                <a:cxn ang="0">
                  <a:pos x="61" y="58"/>
                </a:cxn>
                <a:cxn ang="0">
                  <a:pos x="34" y="56"/>
                </a:cxn>
                <a:cxn ang="0">
                  <a:pos x="27" y="40"/>
                </a:cxn>
                <a:cxn ang="0">
                  <a:pos x="23" y="23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14"/>
                </a:cxn>
                <a:cxn ang="0">
                  <a:pos x="9" y="14"/>
                </a:cxn>
                <a:cxn ang="0">
                  <a:pos x="2" y="22"/>
                </a:cxn>
                <a:cxn ang="0">
                  <a:pos x="0" y="29"/>
                </a:cxn>
                <a:cxn ang="0">
                  <a:pos x="11" y="60"/>
                </a:cxn>
                <a:cxn ang="0">
                  <a:pos x="14" y="70"/>
                </a:cxn>
                <a:cxn ang="0">
                  <a:pos x="22" y="76"/>
                </a:cxn>
                <a:cxn ang="0">
                  <a:pos x="40" y="81"/>
                </a:cxn>
                <a:cxn ang="0">
                  <a:pos x="60" y="83"/>
                </a:cxn>
                <a:cxn ang="0">
                  <a:pos x="60" y="92"/>
                </a:cxn>
                <a:cxn ang="0">
                  <a:pos x="60" y="286"/>
                </a:cxn>
                <a:cxn ang="0">
                  <a:pos x="61" y="292"/>
                </a:cxn>
                <a:cxn ang="0">
                  <a:pos x="69" y="299"/>
                </a:cxn>
                <a:cxn ang="0">
                  <a:pos x="74" y="301"/>
                </a:cxn>
                <a:cxn ang="0">
                  <a:pos x="85" y="295"/>
                </a:cxn>
                <a:cxn ang="0">
                  <a:pos x="89" y="286"/>
                </a:cxn>
                <a:cxn ang="0">
                  <a:pos x="89" y="185"/>
                </a:cxn>
                <a:cxn ang="0">
                  <a:pos x="90" y="179"/>
                </a:cxn>
                <a:cxn ang="0">
                  <a:pos x="94" y="179"/>
                </a:cxn>
                <a:cxn ang="0">
                  <a:pos x="100" y="181"/>
                </a:cxn>
                <a:cxn ang="0">
                  <a:pos x="100" y="286"/>
                </a:cxn>
                <a:cxn ang="0">
                  <a:pos x="101" y="292"/>
                </a:cxn>
                <a:cxn ang="0">
                  <a:pos x="109" y="299"/>
                </a:cxn>
                <a:cxn ang="0">
                  <a:pos x="114" y="301"/>
                </a:cxn>
                <a:cxn ang="0">
                  <a:pos x="125" y="295"/>
                </a:cxn>
                <a:cxn ang="0">
                  <a:pos x="129" y="286"/>
                </a:cxn>
                <a:cxn ang="0">
                  <a:pos x="129" y="174"/>
                </a:cxn>
                <a:cxn ang="0">
                  <a:pos x="136" y="167"/>
                </a:cxn>
                <a:cxn ang="0">
                  <a:pos x="150" y="152"/>
                </a:cxn>
                <a:cxn ang="0">
                  <a:pos x="156" y="143"/>
                </a:cxn>
                <a:cxn ang="0">
                  <a:pos x="163" y="125"/>
                </a:cxn>
                <a:cxn ang="0">
                  <a:pos x="165" y="119"/>
                </a:cxn>
                <a:cxn ang="0">
                  <a:pos x="161" y="107"/>
                </a:cxn>
                <a:cxn ang="0">
                  <a:pos x="158" y="94"/>
                </a:cxn>
              </a:cxnLst>
              <a:rect l="0" t="0" r="r" b="b"/>
              <a:pathLst>
                <a:path w="165" h="301">
                  <a:moveTo>
                    <a:pt x="158" y="94"/>
                  </a:moveTo>
                  <a:lnTo>
                    <a:pt x="158" y="94"/>
                  </a:lnTo>
                  <a:lnTo>
                    <a:pt x="147" y="78"/>
                  </a:lnTo>
                  <a:lnTo>
                    <a:pt x="141" y="69"/>
                  </a:lnTo>
                  <a:lnTo>
                    <a:pt x="134" y="63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23" y="58"/>
                  </a:lnTo>
                  <a:lnTo>
                    <a:pt x="116" y="56"/>
                  </a:lnTo>
                  <a:lnTo>
                    <a:pt x="100" y="54"/>
                  </a:lnTo>
                  <a:lnTo>
                    <a:pt x="81" y="56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47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27" y="40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45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4" y="70"/>
                  </a:lnTo>
                  <a:lnTo>
                    <a:pt x="16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40" y="81"/>
                  </a:lnTo>
                  <a:lnTo>
                    <a:pt x="49" y="83"/>
                  </a:lnTo>
                  <a:lnTo>
                    <a:pt x="60" y="83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0" y="181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61" y="292"/>
                  </a:lnTo>
                  <a:lnTo>
                    <a:pt x="63" y="295"/>
                  </a:lnTo>
                  <a:lnTo>
                    <a:pt x="69" y="299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80" y="299"/>
                  </a:lnTo>
                  <a:lnTo>
                    <a:pt x="85" y="295"/>
                  </a:lnTo>
                  <a:lnTo>
                    <a:pt x="89" y="292"/>
                  </a:lnTo>
                  <a:lnTo>
                    <a:pt x="89" y="286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90" y="181"/>
                  </a:lnTo>
                  <a:lnTo>
                    <a:pt x="90" y="179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98" y="179"/>
                  </a:lnTo>
                  <a:lnTo>
                    <a:pt x="100" y="181"/>
                  </a:lnTo>
                  <a:lnTo>
                    <a:pt x="100" y="185"/>
                  </a:lnTo>
                  <a:lnTo>
                    <a:pt x="100" y="286"/>
                  </a:lnTo>
                  <a:lnTo>
                    <a:pt x="100" y="286"/>
                  </a:lnTo>
                  <a:lnTo>
                    <a:pt x="101" y="292"/>
                  </a:lnTo>
                  <a:lnTo>
                    <a:pt x="103" y="295"/>
                  </a:lnTo>
                  <a:lnTo>
                    <a:pt x="109" y="299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9" y="299"/>
                  </a:lnTo>
                  <a:lnTo>
                    <a:pt x="125" y="295"/>
                  </a:lnTo>
                  <a:lnTo>
                    <a:pt x="127" y="292"/>
                  </a:lnTo>
                  <a:lnTo>
                    <a:pt x="129" y="286"/>
                  </a:lnTo>
                  <a:lnTo>
                    <a:pt x="129" y="188"/>
                  </a:lnTo>
                  <a:lnTo>
                    <a:pt x="129" y="174"/>
                  </a:lnTo>
                  <a:lnTo>
                    <a:pt x="129" y="174"/>
                  </a:lnTo>
                  <a:lnTo>
                    <a:pt x="136" y="167"/>
                  </a:lnTo>
                  <a:lnTo>
                    <a:pt x="143" y="159"/>
                  </a:lnTo>
                  <a:lnTo>
                    <a:pt x="150" y="152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61" y="130"/>
                  </a:lnTo>
                  <a:lnTo>
                    <a:pt x="163" y="125"/>
                  </a:lnTo>
                  <a:lnTo>
                    <a:pt x="165" y="119"/>
                  </a:lnTo>
                  <a:lnTo>
                    <a:pt x="165" y="119"/>
                  </a:lnTo>
                  <a:lnTo>
                    <a:pt x="165" y="112"/>
                  </a:lnTo>
                  <a:lnTo>
                    <a:pt x="161" y="107"/>
                  </a:lnTo>
                  <a:lnTo>
                    <a:pt x="158" y="94"/>
                  </a:lnTo>
                  <a:lnTo>
                    <a:pt x="158" y="94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1" name="Freeform 74"/>
            <p:cNvSpPr>
              <a:spLocks/>
            </p:cNvSpPr>
            <p:nvPr/>
          </p:nvSpPr>
          <p:spPr bwMode="auto">
            <a:xfrm>
              <a:off x="3521609" y="897922"/>
              <a:ext cx="12458" cy="51909"/>
            </a:xfrm>
            <a:custGeom>
              <a:avLst/>
              <a:gdLst/>
              <a:ahLst/>
              <a:cxnLst>
                <a:cxn ang="0">
                  <a:pos x="10" y="27"/>
                </a:cxn>
                <a:cxn ang="0">
                  <a:pos x="10" y="27"/>
                </a:cxn>
                <a:cxn ang="0">
                  <a:pos x="5" y="38"/>
                </a:cxn>
                <a:cxn ang="0">
                  <a:pos x="5" y="38"/>
                </a:cxn>
                <a:cxn ang="0">
                  <a:pos x="0" y="49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3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0" y="27"/>
                </a:cxn>
                <a:cxn ang="0">
                  <a:pos x="10" y="27"/>
                </a:cxn>
              </a:cxnLst>
              <a:rect l="0" t="0" r="r" b="b"/>
              <a:pathLst>
                <a:path w="12" h="49">
                  <a:moveTo>
                    <a:pt x="10" y="27"/>
                  </a:moveTo>
                  <a:lnTo>
                    <a:pt x="10" y="27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3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7"/>
                  </a:lnTo>
                  <a:lnTo>
                    <a:pt x="10" y="27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2" name="Line 75"/>
            <p:cNvSpPr>
              <a:spLocks noChangeShapeType="1"/>
            </p:cNvSpPr>
            <p:nvPr/>
          </p:nvSpPr>
          <p:spPr bwMode="auto">
            <a:xfrm>
              <a:off x="3534067" y="924914"/>
              <a:ext cx="2077" cy="2077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7056184" y="4954826"/>
            <a:ext cx="417101" cy="415280"/>
            <a:chOff x="8139113" y="5700713"/>
            <a:chExt cx="363537" cy="361950"/>
          </a:xfrm>
          <a:solidFill>
            <a:schemeClr val="bg1"/>
          </a:solidFill>
        </p:grpSpPr>
        <p:sp>
          <p:nvSpPr>
            <p:cNvPr id="67" name="Freeform 310"/>
            <p:cNvSpPr>
              <a:spLocks noEditPoints="1"/>
            </p:cNvSpPr>
            <p:nvPr/>
          </p:nvSpPr>
          <p:spPr bwMode="auto">
            <a:xfrm>
              <a:off x="8281988" y="5700713"/>
              <a:ext cx="220662" cy="220662"/>
            </a:xfrm>
            <a:custGeom>
              <a:avLst/>
              <a:gdLst>
                <a:gd name="T0" fmla="*/ 52 w 68"/>
                <a:gd name="T1" fmla="*/ 0 h 68"/>
                <a:gd name="T2" fmla="*/ 36 w 68"/>
                <a:gd name="T3" fmla="*/ 16 h 68"/>
                <a:gd name="T4" fmla="*/ 38 w 68"/>
                <a:gd name="T5" fmla="*/ 24 h 68"/>
                <a:gd name="T6" fmla="*/ 1 w 68"/>
                <a:gd name="T7" fmla="*/ 61 h 68"/>
                <a:gd name="T8" fmla="*/ 1 w 68"/>
                <a:gd name="T9" fmla="*/ 67 h 68"/>
                <a:gd name="T10" fmla="*/ 4 w 68"/>
                <a:gd name="T11" fmla="*/ 68 h 68"/>
                <a:gd name="T12" fmla="*/ 7 w 68"/>
                <a:gd name="T13" fmla="*/ 67 h 68"/>
                <a:gd name="T14" fmla="*/ 44 w 68"/>
                <a:gd name="T15" fmla="*/ 30 h 68"/>
                <a:gd name="T16" fmla="*/ 52 w 68"/>
                <a:gd name="T17" fmla="*/ 32 h 68"/>
                <a:gd name="T18" fmla="*/ 68 w 68"/>
                <a:gd name="T19" fmla="*/ 16 h 68"/>
                <a:gd name="T20" fmla="*/ 52 w 68"/>
                <a:gd name="T21" fmla="*/ 0 h 68"/>
                <a:gd name="T22" fmla="*/ 45 w 68"/>
                <a:gd name="T23" fmla="*/ 15 h 68"/>
                <a:gd name="T24" fmla="*/ 45 w 68"/>
                <a:gd name="T25" fmla="*/ 9 h 68"/>
                <a:gd name="T26" fmla="*/ 51 w 68"/>
                <a:gd name="T27" fmla="*/ 9 h 68"/>
                <a:gd name="T28" fmla="*/ 51 w 68"/>
                <a:gd name="T29" fmla="*/ 15 h 68"/>
                <a:gd name="T30" fmla="*/ 45 w 68"/>
                <a:gd name="T31" fmla="*/ 1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68">
                  <a:moveTo>
                    <a:pt x="52" y="0"/>
                  </a:moveTo>
                  <a:cubicBezTo>
                    <a:pt x="43" y="0"/>
                    <a:pt x="36" y="7"/>
                    <a:pt x="36" y="16"/>
                  </a:cubicBezTo>
                  <a:cubicBezTo>
                    <a:pt x="36" y="19"/>
                    <a:pt x="37" y="22"/>
                    <a:pt x="38" y="24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3"/>
                    <a:pt x="0" y="65"/>
                    <a:pt x="1" y="67"/>
                  </a:cubicBezTo>
                  <a:cubicBezTo>
                    <a:pt x="2" y="68"/>
                    <a:pt x="3" y="68"/>
                    <a:pt x="4" y="68"/>
                  </a:cubicBezTo>
                  <a:cubicBezTo>
                    <a:pt x="5" y="68"/>
                    <a:pt x="6" y="68"/>
                    <a:pt x="7" y="67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31"/>
                    <a:pt x="49" y="32"/>
                    <a:pt x="52" y="32"/>
                  </a:cubicBezTo>
                  <a:cubicBezTo>
                    <a:pt x="61" y="32"/>
                    <a:pt x="68" y="25"/>
                    <a:pt x="68" y="16"/>
                  </a:cubicBezTo>
                  <a:cubicBezTo>
                    <a:pt x="68" y="7"/>
                    <a:pt x="61" y="0"/>
                    <a:pt x="52" y="0"/>
                  </a:cubicBezTo>
                  <a:close/>
                  <a:moveTo>
                    <a:pt x="45" y="15"/>
                  </a:moveTo>
                  <a:cubicBezTo>
                    <a:pt x="44" y="13"/>
                    <a:pt x="44" y="11"/>
                    <a:pt x="45" y="9"/>
                  </a:cubicBezTo>
                  <a:cubicBezTo>
                    <a:pt x="47" y="8"/>
                    <a:pt x="49" y="8"/>
                    <a:pt x="51" y="9"/>
                  </a:cubicBezTo>
                  <a:cubicBezTo>
                    <a:pt x="52" y="11"/>
                    <a:pt x="52" y="13"/>
                    <a:pt x="51" y="15"/>
                  </a:cubicBezTo>
                  <a:cubicBezTo>
                    <a:pt x="49" y="16"/>
                    <a:pt x="47" y="16"/>
                    <a:pt x="4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11"/>
            <p:cNvSpPr>
              <a:spLocks/>
            </p:cNvSpPr>
            <p:nvPr/>
          </p:nvSpPr>
          <p:spPr bwMode="auto">
            <a:xfrm>
              <a:off x="8242300" y="5856288"/>
              <a:ext cx="103187" cy="103187"/>
            </a:xfrm>
            <a:custGeom>
              <a:avLst/>
              <a:gdLst>
                <a:gd name="T0" fmla="*/ 20 w 32"/>
                <a:gd name="T1" fmla="*/ 1 h 32"/>
                <a:gd name="T2" fmla="*/ 16 w 32"/>
                <a:gd name="T3" fmla="*/ 0 h 32"/>
                <a:gd name="T4" fmla="*/ 0 w 32"/>
                <a:gd name="T5" fmla="*/ 16 h 32"/>
                <a:gd name="T6" fmla="*/ 16 w 32"/>
                <a:gd name="T7" fmla="*/ 32 h 32"/>
                <a:gd name="T8" fmla="*/ 32 w 32"/>
                <a:gd name="T9" fmla="*/ 16 h 32"/>
                <a:gd name="T10" fmla="*/ 31 w 32"/>
                <a:gd name="T11" fmla="*/ 12 h 32"/>
                <a:gd name="T12" fmla="*/ 22 w 32"/>
                <a:gd name="T13" fmla="*/ 22 h 32"/>
                <a:gd name="T14" fmla="*/ 16 w 32"/>
                <a:gd name="T15" fmla="*/ 24 h 32"/>
                <a:gd name="T16" fmla="*/ 10 w 32"/>
                <a:gd name="T17" fmla="*/ 22 h 32"/>
                <a:gd name="T18" fmla="*/ 10 w 32"/>
                <a:gd name="T19" fmla="*/ 10 h 32"/>
                <a:gd name="T20" fmla="*/ 20 w 32"/>
                <a:gd name="T21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2">
                  <a:moveTo>
                    <a:pt x="20" y="1"/>
                  </a:moveTo>
                  <a:cubicBezTo>
                    <a:pt x="19" y="0"/>
                    <a:pt x="17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15"/>
                    <a:pt x="32" y="13"/>
                    <a:pt x="31" y="1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0" y="23"/>
                    <a:pt x="18" y="24"/>
                    <a:pt x="16" y="24"/>
                  </a:cubicBezTo>
                  <a:cubicBezTo>
                    <a:pt x="14" y="24"/>
                    <a:pt x="12" y="23"/>
                    <a:pt x="10" y="22"/>
                  </a:cubicBezTo>
                  <a:cubicBezTo>
                    <a:pt x="7" y="19"/>
                    <a:pt x="7" y="14"/>
                    <a:pt x="10" y="10"/>
                  </a:cubicBezTo>
                  <a:lnTo>
                    <a:pt x="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12"/>
            <p:cNvSpPr>
              <a:spLocks/>
            </p:cNvSpPr>
            <p:nvPr/>
          </p:nvSpPr>
          <p:spPr bwMode="auto">
            <a:xfrm>
              <a:off x="8189913" y="5803900"/>
              <a:ext cx="207962" cy="207962"/>
            </a:xfrm>
            <a:custGeom>
              <a:avLst/>
              <a:gdLst>
                <a:gd name="T0" fmla="*/ 48 w 64"/>
                <a:gd name="T1" fmla="*/ 4 h 64"/>
                <a:gd name="T2" fmla="*/ 32 w 64"/>
                <a:gd name="T3" fmla="*/ 0 h 64"/>
                <a:gd name="T4" fmla="*/ 0 w 64"/>
                <a:gd name="T5" fmla="*/ 32 h 64"/>
                <a:gd name="T6" fmla="*/ 32 w 64"/>
                <a:gd name="T7" fmla="*/ 64 h 64"/>
                <a:gd name="T8" fmla="*/ 64 w 64"/>
                <a:gd name="T9" fmla="*/ 32 h 64"/>
                <a:gd name="T10" fmla="*/ 60 w 64"/>
                <a:gd name="T11" fmla="*/ 16 h 64"/>
                <a:gd name="T12" fmla="*/ 54 w 64"/>
                <a:gd name="T13" fmla="*/ 22 h 64"/>
                <a:gd name="T14" fmla="*/ 56 w 64"/>
                <a:gd name="T15" fmla="*/ 32 h 64"/>
                <a:gd name="T16" fmla="*/ 32 w 64"/>
                <a:gd name="T17" fmla="*/ 56 h 64"/>
                <a:gd name="T18" fmla="*/ 8 w 64"/>
                <a:gd name="T19" fmla="*/ 32 h 64"/>
                <a:gd name="T20" fmla="*/ 32 w 64"/>
                <a:gd name="T21" fmla="*/ 8 h 64"/>
                <a:gd name="T22" fmla="*/ 42 w 64"/>
                <a:gd name="T23" fmla="*/ 10 h 64"/>
                <a:gd name="T24" fmla="*/ 48 w 64"/>
                <a:gd name="T25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4">
                  <a:moveTo>
                    <a:pt x="48" y="4"/>
                  </a:moveTo>
                  <a:cubicBezTo>
                    <a:pt x="44" y="2"/>
                    <a:pt x="38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26"/>
                    <a:pt x="62" y="21"/>
                    <a:pt x="60" y="16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5" y="25"/>
                    <a:pt x="56" y="28"/>
                    <a:pt x="56" y="32"/>
                  </a:cubicBezTo>
                  <a:cubicBezTo>
                    <a:pt x="56" y="45"/>
                    <a:pt x="45" y="56"/>
                    <a:pt x="32" y="56"/>
                  </a:cubicBezTo>
                  <a:cubicBezTo>
                    <a:pt x="19" y="56"/>
                    <a:pt x="8" y="45"/>
                    <a:pt x="8" y="32"/>
                  </a:cubicBezTo>
                  <a:cubicBezTo>
                    <a:pt x="8" y="19"/>
                    <a:pt x="19" y="8"/>
                    <a:pt x="32" y="8"/>
                  </a:cubicBezTo>
                  <a:cubicBezTo>
                    <a:pt x="36" y="8"/>
                    <a:pt x="39" y="9"/>
                    <a:pt x="42" y="10"/>
                  </a:cubicBezTo>
                  <a:lnTo>
                    <a:pt x="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13"/>
            <p:cNvSpPr>
              <a:spLocks/>
            </p:cNvSpPr>
            <p:nvPr/>
          </p:nvSpPr>
          <p:spPr bwMode="auto">
            <a:xfrm>
              <a:off x="8139113" y="5751513"/>
              <a:ext cx="311150" cy="311150"/>
            </a:xfrm>
            <a:custGeom>
              <a:avLst/>
              <a:gdLst>
                <a:gd name="T0" fmla="*/ 81 w 96"/>
                <a:gd name="T1" fmla="*/ 26 h 96"/>
                <a:gd name="T2" fmla="*/ 88 w 96"/>
                <a:gd name="T3" fmla="*/ 48 h 96"/>
                <a:gd name="T4" fmla="*/ 48 w 96"/>
                <a:gd name="T5" fmla="*/ 88 h 96"/>
                <a:gd name="T6" fmla="*/ 8 w 96"/>
                <a:gd name="T7" fmla="*/ 48 h 96"/>
                <a:gd name="T8" fmla="*/ 48 w 96"/>
                <a:gd name="T9" fmla="*/ 8 h 96"/>
                <a:gd name="T10" fmla="*/ 70 w 96"/>
                <a:gd name="T11" fmla="*/ 15 h 96"/>
                <a:gd name="T12" fmla="*/ 76 w 96"/>
                <a:gd name="T13" fmla="*/ 9 h 96"/>
                <a:gd name="T14" fmla="*/ 48 w 96"/>
                <a:gd name="T15" fmla="*/ 0 h 96"/>
                <a:gd name="T16" fmla="*/ 0 w 96"/>
                <a:gd name="T17" fmla="*/ 48 h 96"/>
                <a:gd name="T18" fmla="*/ 48 w 96"/>
                <a:gd name="T19" fmla="*/ 96 h 96"/>
                <a:gd name="T20" fmla="*/ 96 w 96"/>
                <a:gd name="T21" fmla="*/ 48 h 96"/>
                <a:gd name="T22" fmla="*/ 87 w 96"/>
                <a:gd name="T23" fmla="*/ 20 h 96"/>
                <a:gd name="T24" fmla="*/ 81 w 96"/>
                <a:gd name="T25" fmla="*/ 2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96">
                  <a:moveTo>
                    <a:pt x="81" y="26"/>
                  </a:moveTo>
                  <a:cubicBezTo>
                    <a:pt x="86" y="32"/>
                    <a:pt x="88" y="40"/>
                    <a:pt x="88" y="48"/>
                  </a:cubicBezTo>
                  <a:cubicBezTo>
                    <a:pt x="88" y="70"/>
                    <a:pt x="70" y="88"/>
                    <a:pt x="48" y="88"/>
                  </a:cubicBezTo>
                  <a:cubicBezTo>
                    <a:pt x="26" y="88"/>
                    <a:pt x="8" y="70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ubicBezTo>
                    <a:pt x="56" y="8"/>
                    <a:pt x="64" y="10"/>
                    <a:pt x="70" y="15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68" y="3"/>
                    <a:pt x="58" y="0"/>
                    <a:pt x="48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4" y="96"/>
                    <a:pt x="96" y="74"/>
                    <a:pt x="96" y="48"/>
                  </a:cubicBezTo>
                  <a:cubicBezTo>
                    <a:pt x="96" y="38"/>
                    <a:pt x="93" y="28"/>
                    <a:pt x="87" y="20"/>
                  </a:cubicBezTo>
                  <a:lnTo>
                    <a:pt x="8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030425" y="2621244"/>
            <a:ext cx="404601" cy="237431"/>
            <a:chOff x="3622675" y="7024779"/>
            <a:chExt cx="530225" cy="311150"/>
          </a:xfrm>
          <a:solidFill>
            <a:schemeClr val="bg1">
              <a:lumMod val="95000"/>
            </a:schemeClr>
          </a:solidFill>
        </p:grpSpPr>
        <p:sp>
          <p:nvSpPr>
            <p:cNvPr id="73" name="Freeform 126"/>
            <p:cNvSpPr>
              <a:spLocks noEditPoints="1"/>
            </p:cNvSpPr>
            <p:nvPr/>
          </p:nvSpPr>
          <p:spPr bwMode="auto">
            <a:xfrm>
              <a:off x="3694113" y="7047004"/>
              <a:ext cx="458787" cy="280988"/>
            </a:xfrm>
            <a:custGeom>
              <a:avLst/>
              <a:gdLst>
                <a:gd name="T0" fmla="*/ 95 w 122"/>
                <a:gd name="T1" fmla="*/ 5 h 75"/>
                <a:gd name="T2" fmla="*/ 95 w 122"/>
                <a:gd name="T3" fmla="*/ 5 h 75"/>
                <a:gd name="T4" fmla="*/ 83 w 122"/>
                <a:gd name="T5" fmla="*/ 14 h 75"/>
                <a:gd name="T6" fmla="*/ 82 w 122"/>
                <a:gd name="T7" fmla="*/ 14 h 75"/>
                <a:gd name="T8" fmla="*/ 61 w 122"/>
                <a:gd name="T9" fmla="*/ 2 h 75"/>
                <a:gd name="T10" fmla="*/ 55 w 122"/>
                <a:gd name="T11" fmla="*/ 0 h 75"/>
                <a:gd name="T12" fmla="*/ 52 w 122"/>
                <a:gd name="T13" fmla="*/ 0 h 75"/>
                <a:gd name="T14" fmla="*/ 47 w 122"/>
                <a:gd name="T15" fmla="*/ 0 h 75"/>
                <a:gd name="T16" fmla="*/ 44 w 122"/>
                <a:gd name="T17" fmla="*/ 0 h 75"/>
                <a:gd name="T18" fmla="*/ 43 w 122"/>
                <a:gd name="T19" fmla="*/ 0 h 75"/>
                <a:gd name="T20" fmla="*/ 31 w 122"/>
                <a:gd name="T21" fmla="*/ 8 h 75"/>
                <a:gd name="T22" fmla="*/ 31 w 122"/>
                <a:gd name="T23" fmla="*/ 19 h 75"/>
                <a:gd name="T24" fmla="*/ 32 w 122"/>
                <a:gd name="T25" fmla="*/ 19 h 75"/>
                <a:gd name="T26" fmla="*/ 46 w 122"/>
                <a:gd name="T27" fmla="*/ 10 h 75"/>
                <a:gd name="T28" fmla="*/ 74 w 122"/>
                <a:gd name="T29" fmla="*/ 25 h 75"/>
                <a:gd name="T30" fmla="*/ 94 w 122"/>
                <a:gd name="T31" fmla="*/ 49 h 75"/>
                <a:gd name="T32" fmla="*/ 95 w 122"/>
                <a:gd name="T33" fmla="*/ 49 h 75"/>
                <a:gd name="T34" fmla="*/ 96 w 122"/>
                <a:gd name="T35" fmla="*/ 46 h 75"/>
                <a:gd name="T36" fmla="*/ 99 w 122"/>
                <a:gd name="T37" fmla="*/ 45 h 75"/>
                <a:gd name="T38" fmla="*/ 103 w 122"/>
                <a:gd name="T39" fmla="*/ 45 h 75"/>
                <a:gd name="T40" fmla="*/ 104 w 122"/>
                <a:gd name="T41" fmla="*/ 45 h 75"/>
                <a:gd name="T42" fmla="*/ 122 w 122"/>
                <a:gd name="T43" fmla="*/ 40 h 75"/>
                <a:gd name="T44" fmla="*/ 95 w 122"/>
                <a:gd name="T45" fmla="*/ 5 h 75"/>
                <a:gd name="T46" fmla="*/ 10 w 122"/>
                <a:gd name="T47" fmla="*/ 45 h 75"/>
                <a:gd name="T48" fmla="*/ 8 w 122"/>
                <a:gd name="T49" fmla="*/ 43 h 75"/>
                <a:gd name="T50" fmla="*/ 2 w 122"/>
                <a:gd name="T51" fmla="*/ 46 h 75"/>
                <a:gd name="T52" fmla="*/ 1 w 122"/>
                <a:gd name="T53" fmla="*/ 50 h 75"/>
                <a:gd name="T54" fmla="*/ 3 w 122"/>
                <a:gd name="T55" fmla="*/ 52 h 75"/>
                <a:gd name="T56" fmla="*/ 9 w 122"/>
                <a:gd name="T57" fmla="*/ 50 h 75"/>
                <a:gd name="T58" fmla="*/ 10 w 122"/>
                <a:gd name="T59" fmla="*/ 47 h 75"/>
                <a:gd name="T60" fmla="*/ 10 w 122"/>
                <a:gd name="T61" fmla="*/ 45 h 75"/>
                <a:gd name="T62" fmla="*/ 20 w 122"/>
                <a:gd name="T63" fmla="*/ 52 h 75"/>
                <a:gd name="T64" fmla="*/ 13 w 122"/>
                <a:gd name="T65" fmla="*/ 54 h 75"/>
                <a:gd name="T66" fmla="*/ 10 w 122"/>
                <a:gd name="T67" fmla="*/ 58 h 75"/>
                <a:gd name="T68" fmla="*/ 13 w 122"/>
                <a:gd name="T69" fmla="*/ 63 h 75"/>
                <a:gd name="T70" fmla="*/ 19 w 122"/>
                <a:gd name="T71" fmla="*/ 59 h 75"/>
                <a:gd name="T72" fmla="*/ 21 w 122"/>
                <a:gd name="T73" fmla="*/ 55 h 75"/>
                <a:gd name="T74" fmla="*/ 20 w 122"/>
                <a:gd name="T75" fmla="*/ 52 h 75"/>
                <a:gd name="T76" fmla="*/ 41 w 122"/>
                <a:gd name="T77" fmla="*/ 66 h 75"/>
                <a:gd name="T78" fmla="*/ 35 w 122"/>
                <a:gd name="T79" fmla="*/ 72 h 75"/>
                <a:gd name="T80" fmla="*/ 38 w 122"/>
                <a:gd name="T81" fmla="*/ 74 h 75"/>
                <a:gd name="T82" fmla="*/ 42 w 122"/>
                <a:gd name="T83" fmla="*/ 72 h 75"/>
                <a:gd name="T84" fmla="*/ 42 w 122"/>
                <a:gd name="T85" fmla="*/ 66 h 75"/>
                <a:gd name="T86" fmla="*/ 41 w 122"/>
                <a:gd name="T87" fmla="*/ 66 h 75"/>
                <a:gd name="T88" fmla="*/ 30 w 122"/>
                <a:gd name="T89" fmla="*/ 58 h 75"/>
                <a:gd name="T90" fmla="*/ 29 w 122"/>
                <a:gd name="T91" fmla="*/ 58 h 75"/>
                <a:gd name="T92" fmla="*/ 27 w 122"/>
                <a:gd name="T93" fmla="*/ 59 h 75"/>
                <a:gd name="T94" fmla="*/ 20 w 122"/>
                <a:gd name="T95" fmla="*/ 66 h 75"/>
                <a:gd name="T96" fmla="*/ 21 w 122"/>
                <a:gd name="T97" fmla="*/ 69 h 75"/>
                <a:gd name="T98" fmla="*/ 29 w 122"/>
                <a:gd name="T99" fmla="*/ 68 h 75"/>
                <a:gd name="T100" fmla="*/ 32 w 122"/>
                <a:gd name="T101" fmla="*/ 64 h 75"/>
                <a:gd name="T102" fmla="*/ 31 w 122"/>
                <a:gd name="T103" fmla="*/ 59 h 75"/>
                <a:gd name="T104" fmla="*/ 30 w 122"/>
                <a:gd name="T105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" h="75">
                  <a:moveTo>
                    <a:pt x="95" y="5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90" y="8"/>
                    <a:pt x="88" y="14"/>
                    <a:pt x="83" y="14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76" y="12"/>
                    <a:pt x="66" y="5"/>
                    <a:pt x="61" y="2"/>
                  </a:cubicBezTo>
                  <a:cubicBezTo>
                    <a:pt x="58" y="0"/>
                    <a:pt x="57" y="0"/>
                    <a:pt x="55" y="0"/>
                  </a:cubicBezTo>
                  <a:cubicBezTo>
                    <a:pt x="55" y="0"/>
                    <a:pt x="54" y="0"/>
                    <a:pt x="52" y="0"/>
                  </a:cubicBezTo>
                  <a:cubicBezTo>
                    <a:pt x="51" y="0"/>
                    <a:pt x="49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1" y="0"/>
                    <a:pt x="31" y="8"/>
                    <a:pt x="31" y="8"/>
                  </a:cubicBezTo>
                  <a:cubicBezTo>
                    <a:pt x="30" y="10"/>
                    <a:pt x="23" y="19"/>
                    <a:pt x="31" y="19"/>
                  </a:cubicBezTo>
                  <a:cubicBezTo>
                    <a:pt x="31" y="19"/>
                    <a:pt x="32" y="19"/>
                    <a:pt x="32" y="19"/>
                  </a:cubicBezTo>
                  <a:cubicBezTo>
                    <a:pt x="42" y="19"/>
                    <a:pt x="46" y="10"/>
                    <a:pt x="46" y="10"/>
                  </a:cubicBezTo>
                  <a:cubicBezTo>
                    <a:pt x="46" y="10"/>
                    <a:pt x="58" y="13"/>
                    <a:pt x="74" y="25"/>
                  </a:cubicBezTo>
                  <a:cubicBezTo>
                    <a:pt x="83" y="30"/>
                    <a:pt x="94" y="47"/>
                    <a:pt x="94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6" y="47"/>
                    <a:pt x="96" y="46"/>
                  </a:cubicBezTo>
                  <a:cubicBezTo>
                    <a:pt x="96" y="45"/>
                    <a:pt x="97" y="45"/>
                    <a:pt x="99" y="45"/>
                  </a:cubicBezTo>
                  <a:cubicBezTo>
                    <a:pt x="100" y="45"/>
                    <a:pt x="101" y="45"/>
                    <a:pt x="103" y="45"/>
                  </a:cubicBezTo>
                  <a:cubicBezTo>
                    <a:pt x="103" y="45"/>
                    <a:pt x="103" y="45"/>
                    <a:pt x="104" y="45"/>
                  </a:cubicBezTo>
                  <a:cubicBezTo>
                    <a:pt x="109" y="45"/>
                    <a:pt x="122" y="40"/>
                    <a:pt x="122" y="40"/>
                  </a:cubicBezTo>
                  <a:cubicBezTo>
                    <a:pt x="122" y="40"/>
                    <a:pt x="101" y="5"/>
                    <a:pt x="95" y="5"/>
                  </a:cubicBezTo>
                  <a:close/>
                  <a:moveTo>
                    <a:pt x="10" y="45"/>
                  </a:moveTo>
                  <a:cubicBezTo>
                    <a:pt x="9" y="44"/>
                    <a:pt x="9" y="43"/>
                    <a:pt x="8" y="43"/>
                  </a:cubicBezTo>
                  <a:cubicBezTo>
                    <a:pt x="7" y="43"/>
                    <a:pt x="3" y="46"/>
                    <a:pt x="2" y="46"/>
                  </a:cubicBezTo>
                  <a:cubicBezTo>
                    <a:pt x="1" y="47"/>
                    <a:pt x="0" y="48"/>
                    <a:pt x="1" y="50"/>
                  </a:cubicBezTo>
                  <a:cubicBezTo>
                    <a:pt x="1" y="50"/>
                    <a:pt x="2" y="52"/>
                    <a:pt x="3" y="52"/>
                  </a:cubicBezTo>
                  <a:cubicBezTo>
                    <a:pt x="6" y="53"/>
                    <a:pt x="8" y="51"/>
                    <a:pt x="9" y="50"/>
                  </a:cubicBezTo>
                  <a:cubicBezTo>
                    <a:pt x="10" y="50"/>
                    <a:pt x="10" y="48"/>
                    <a:pt x="10" y="47"/>
                  </a:cubicBezTo>
                  <a:cubicBezTo>
                    <a:pt x="10" y="46"/>
                    <a:pt x="10" y="46"/>
                    <a:pt x="10" y="45"/>
                  </a:cubicBezTo>
                  <a:close/>
                  <a:moveTo>
                    <a:pt x="20" y="52"/>
                  </a:moveTo>
                  <a:cubicBezTo>
                    <a:pt x="18" y="50"/>
                    <a:pt x="15" y="53"/>
                    <a:pt x="13" y="54"/>
                  </a:cubicBezTo>
                  <a:cubicBezTo>
                    <a:pt x="12" y="55"/>
                    <a:pt x="10" y="56"/>
                    <a:pt x="10" y="58"/>
                  </a:cubicBezTo>
                  <a:cubicBezTo>
                    <a:pt x="10" y="60"/>
                    <a:pt x="11" y="63"/>
                    <a:pt x="13" y="63"/>
                  </a:cubicBezTo>
                  <a:cubicBezTo>
                    <a:pt x="15" y="63"/>
                    <a:pt x="18" y="61"/>
                    <a:pt x="19" y="59"/>
                  </a:cubicBezTo>
                  <a:cubicBezTo>
                    <a:pt x="20" y="58"/>
                    <a:pt x="21" y="57"/>
                    <a:pt x="21" y="55"/>
                  </a:cubicBezTo>
                  <a:cubicBezTo>
                    <a:pt x="21" y="54"/>
                    <a:pt x="21" y="53"/>
                    <a:pt x="20" y="52"/>
                  </a:cubicBezTo>
                  <a:close/>
                  <a:moveTo>
                    <a:pt x="41" y="66"/>
                  </a:moveTo>
                  <a:cubicBezTo>
                    <a:pt x="38" y="66"/>
                    <a:pt x="34" y="69"/>
                    <a:pt x="35" y="72"/>
                  </a:cubicBezTo>
                  <a:cubicBezTo>
                    <a:pt x="35" y="74"/>
                    <a:pt x="37" y="74"/>
                    <a:pt x="38" y="74"/>
                  </a:cubicBezTo>
                  <a:cubicBezTo>
                    <a:pt x="40" y="75"/>
                    <a:pt x="41" y="73"/>
                    <a:pt x="42" y="72"/>
                  </a:cubicBezTo>
                  <a:cubicBezTo>
                    <a:pt x="42" y="71"/>
                    <a:pt x="44" y="68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lose/>
                  <a:moveTo>
                    <a:pt x="30" y="58"/>
                  </a:moveTo>
                  <a:cubicBezTo>
                    <a:pt x="30" y="58"/>
                    <a:pt x="30" y="58"/>
                    <a:pt x="29" y="58"/>
                  </a:cubicBezTo>
                  <a:cubicBezTo>
                    <a:pt x="28" y="58"/>
                    <a:pt x="28" y="59"/>
                    <a:pt x="27" y="59"/>
                  </a:cubicBezTo>
                  <a:cubicBezTo>
                    <a:pt x="26" y="60"/>
                    <a:pt x="21" y="64"/>
                    <a:pt x="20" y="66"/>
                  </a:cubicBezTo>
                  <a:cubicBezTo>
                    <a:pt x="19" y="67"/>
                    <a:pt x="20" y="68"/>
                    <a:pt x="21" y="69"/>
                  </a:cubicBezTo>
                  <a:cubicBezTo>
                    <a:pt x="23" y="72"/>
                    <a:pt x="27" y="70"/>
                    <a:pt x="29" y="68"/>
                  </a:cubicBezTo>
                  <a:cubicBezTo>
                    <a:pt x="30" y="67"/>
                    <a:pt x="31" y="65"/>
                    <a:pt x="32" y="64"/>
                  </a:cubicBezTo>
                  <a:cubicBezTo>
                    <a:pt x="33" y="62"/>
                    <a:pt x="32" y="61"/>
                    <a:pt x="31" y="59"/>
                  </a:cubicBezTo>
                  <a:cubicBezTo>
                    <a:pt x="31" y="59"/>
                    <a:pt x="30" y="58"/>
                    <a:pt x="3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7"/>
            <p:cNvSpPr>
              <a:spLocks/>
            </p:cNvSpPr>
            <p:nvPr/>
          </p:nvSpPr>
          <p:spPr bwMode="auto">
            <a:xfrm>
              <a:off x="3622675" y="7024779"/>
              <a:ext cx="420687" cy="311150"/>
            </a:xfrm>
            <a:custGeom>
              <a:avLst/>
              <a:gdLst>
                <a:gd name="T0" fmla="*/ 111 w 112"/>
                <a:gd name="T1" fmla="*/ 57 h 83"/>
                <a:gd name="T2" fmla="*/ 110 w 112"/>
                <a:gd name="T3" fmla="*/ 56 h 83"/>
                <a:gd name="T4" fmla="*/ 91 w 112"/>
                <a:gd name="T5" fmla="*/ 34 h 83"/>
                <a:gd name="T6" fmla="*/ 91 w 112"/>
                <a:gd name="T7" fmla="*/ 34 h 83"/>
                <a:gd name="T8" fmla="*/ 91 w 112"/>
                <a:gd name="T9" fmla="*/ 34 h 83"/>
                <a:gd name="T10" fmla="*/ 66 w 112"/>
                <a:gd name="T11" fmla="*/ 20 h 83"/>
                <a:gd name="T12" fmla="*/ 51 w 112"/>
                <a:gd name="T13" fmla="*/ 29 h 83"/>
                <a:gd name="T14" fmla="*/ 49 w 112"/>
                <a:gd name="T15" fmla="*/ 28 h 83"/>
                <a:gd name="T16" fmla="*/ 44 w 112"/>
                <a:gd name="T17" fmla="*/ 25 h 83"/>
                <a:gd name="T18" fmla="*/ 44 w 112"/>
                <a:gd name="T19" fmla="*/ 17 h 83"/>
                <a:gd name="T20" fmla="*/ 33 w 112"/>
                <a:gd name="T21" fmla="*/ 12 h 83"/>
                <a:gd name="T22" fmla="*/ 22 w 112"/>
                <a:gd name="T23" fmla="*/ 2 h 83"/>
                <a:gd name="T24" fmla="*/ 17 w 112"/>
                <a:gd name="T25" fmla="*/ 5 h 83"/>
                <a:gd name="T26" fmla="*/ 5 w 112"/>
                <a:gd name="T27" fmla="*/ 27 h 83"/>
                <a:gd name="T28" fmla="*/ 3 w 112"/>
                <a:gd name="T29" fmla="*/ 35 h 83"/>
                <a:gd name="T30" fmla="*/ 17 w 112"/>
                <a:gd name="T31" fmla="*/ 40 h 83"/>
                <a:gd name="T32" fmla="*/ 22 w 112"/>
                <a:gd name="T33" fmla="*/ 47 h 83"/>
                <a:gd name="T34" fmla="*/ 26 w 112"/>
                <a:gd name="T35" fmla="*/ 46 h 83"/>
                <a:gd name="T36" fmla="*/ 31 w 112"/>
                <a:gd name="T37" fmla="*/ 48 h 83"/>
                <a:gd name="T38" fmla="*/ 32 w 112"/>
                <a:gd name="T39" fmla="*/ 56 h 83"/>
                <a:gd name="T40" fmla="*/ 38 w 112"/>
                <a:gd name="T41" fmla="*/ 54 h 83"/>
                <a:gd name="T42" fmla="*/ 44 w 112"/>
                <a:gd name="T43" fmla="*/ 61 h 83"/>
                <a:gd name="T44" fmla="*/ 44 w 112"/>
                <a:gd name="T45" fmla="*/ 63 h 83"/>
                <a:gd name="T46" fmla="*/ 49 w 112"/>
                <a:gd name="T47" fmla="*/ 60 h 83"/>
                <a:gd name="T48" fmla="*/ 54 w 112"/>
                <a:gd name="T49" fmla="*/ 66 h 83"/>
                <a:gd name="T50" fmla="*/ 55 w 112"/>
                <a:gd name="T51" fmla="*/ 70 h 83"/>
                <a:gd name="T52" fmla="*/ 60 w 112"/>
                <a:gd name="T53" fmla="*/ 68 h 83"/>
                <a:gd name="T54" fmla="*/ 64 w 112"/>
                <a:gd name="T55" fmla="*/ 70 h 83"/>
                <a:gd name="T56" fmla="*/ 65 w 112"/>
                <a:gd name="T57" fmla="*/ 73 h 83"/>
                <a:gd name="T58" fmla="*/ 65 w 112"/>
                <a:gd name="T59" fmla="*/ 77 h 83"/>
                <a:gd name="T60" fmla="*/ 78 w 112"/>
                <a:gd name="T61" fmla="*/ 83 h 83"/>
                <a:gd name="T62" fmla="*/ 81 w 112"/>
                <a:gd name="T63" fmla="*/ 81 h 83"/>
                <a:gd name="T64" fmla="*/ 81 w 112"/>
                <a:gd name="T65" fmla="*/ 78 h 83"/>
                <a:gd name="T66" fmla="*/ 76 w 112"/>
                <a:gd name="T67" fmla="*/ 74 h 83"/>
                <a:gd name="T68" fmla="*/ 68 w 112"/>
                <a:gd name="T69" fmla="*/ 68 h 83"/>
                <a:gd name="T70" fmla="*/ 67 w 112"/>
                <a:gd name="T71" fmla="*/ 66 h 83"/>
                <a:gd name="T72" fmla="*/ 70 w 112"/>
                <a:gd name="T73" fmla="*/ 65 h 83"/>
                <a:gd name="T74" fmla="*/ 78 w 112"/>
                <a:gd name="T75" fmla="*/ 71 h 83"/>
                <a:gd name="T76" fmla="*/ 83 w 112"/>
                <a:gd name="T77" fmla="*/ 76 h 83"/>
                <a:gd name="T78" fmla="*/ 86 w 112"/>
                <a:gd name="T79" fmla="*/ 78 h 83"/>
                <a:gd name="T80" fmla="*/ 91 w 112"/>
                <a:gd name="T81" fmla="*/ 75 h 83"/>
                <a:gd name="T82" fmla="*/ 91 w 112"/>
                <a:gd name="T83" fmla="*/ 72 h 83"/>
                <a:gd name="T84" fmla="*/ 85 w 112"/>
                <a:gd name="T85" fmla="*/ 66 h 83"/>
                <a:gd name="T86" fmla="*/ 77 w 112"/>
                <a:gd name="T87" fmla="*/ 59 h 83"/>
                <a:gd name="T88" fmla="*/ 77 w 112"/>
                <a:gd name="T89" fmla="*/ 57 h 83"/>
                <a:gd name="T90" fmla="*/ 79 w 112"/>
                <a:gd name="T91" fmla="*/ 56 h 83"/>
                <a:gd name="T92" fmla="*/ 87 w 112"/>
                <a:gd name="T93" fmla="*/ 63 h 83"/>
                <a:gd name="T94" fmla="*/ 94 w 112"/>
                <a:gd name="T95" fmla="*/ 71 h 83"/>
                <a:gd name="T96" fmla="*/ 97 w 112"/>
                <a:gd name="T97" fmla="*/ 73 h 83"/>
                <a:gd name="T98" fmla="*/ 101 w 112"/>
                <a:gd name="T99" fmla="*/ 70 h 83"/>
                <a:gd name="T100" fmla="*/ 101 w 112"/>
                <a:gd name="T101" fmla="*/ 67 h 83"/>
                <a:gd name="T102" fmla="*/ 98 w 112"/>
                <a:gd name="T103" fmla="*/ 60 h 83"/>
                <a:gd name="T104" fmla="*/ 86 w 112"/>
                <a:gd name="T105" fmla="*/ 48 h 83"/>
                <a:gd name="T106" fmla="*/ 86 w 112"/>
                <a:gd name="T107" fmla="*/ 46 h 83"/>
                <a:gd name="T108" fmla="*/ 89 w 112"/>
                <a:gd name="T109" fmla="*/ 46 h 83"/>
                <a:gd name="T110" fmla="*/ 101 w 112"/>
                <a:gd name="T111" fmla="*/ 58 h 83"/>
                <a:gd name="T112" fmla="*/ 105 w 112"/>
                <a:gd name="T113" fmla="*/ 65 h 83"/>
                <a:gd name="T114" fmla="*/ 107 w 112"/>
                <a:gd name="T115" fmla="*/ 67 h 83"/>
                <a:gd name="T116" fmla="*/ 112 w 112"/>
                <a:gd name="T117" fmla="*/ 63 h 83"/>
                <a:gd name="T118" fmla="*/ 111 w 112"/>
                <a:gd name="T119" fmla="*/ 5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" h="83">
                  <a:moveTo>
                    <a:pt x="111" y="57"/>
                  </a:moveTo>
                  <a:cubicBezTo>
                    <a:pt x="110" y="57"/>
                    <a:pt x="110" y="56"/>
                    <a:pt x="110" y="56"/>
                  </a:cubicBezTo>
                  <a:cubicBezTo>
                    <a:pt x="109" y="54"/>
                    <a:pt x="99" y="39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80" y="25"/>
                    <a:pt x="71" y="21"/>
                    <a:pt x="66" y="20"/>
                  </a:cubicBezTo>
                  <a:cubicBezTo>
                    <a:pt x="64" y="23"/>
                    <a:pt x="60" y="29"/>
                    <a:pt x="51" y="29"/>
                  </a:cubicBezTo>
                  <a:cubicBezTo>
                    <a:pt x="51" y="29"/>
                    <a:pt x="50" y="28"/>
                    <a:pt x="49" y="28"/>
                  </a:cubicBezTo>
                  <a:cubicBezTo>
                    <a:pt x="46" y="28"/>
                    <a:pt x="44" y="27"/>
                    <a:pt x="44" y="25"/>
                  </a:cubicBezTo>
                  <a:cubicBezTo>
                    <a:pt x="42" y="23"/>
                    <a:pt x="43" y="19"/>
                    <a:pt x="44" y="17"/>
                  </a:cubicBezTo>
                  <a:cubicBezTo>
                    <a:pt x="42" y="18"/>
                    <a:pt x="39" y="19"/>
                    <a:pt x="33" y="12"/>
                  </a:cubicBezTo>
                  <a:cubicBezTo>
                    <a:pt x="29" y="9"/>
                    <a:pt x="25" y="5"/>
                    <a:pt x="22" y="2"/>
                  </a:cubicBezTo>
                  <a:cubicBezTo>
                    <a:pt x="19" y="0"/>
                    <a:pt x="17" y="5"/>
                    <a:pt x="17" y="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0" y="35"/>
                    <a:pt x="3" y="35"/>
                  </a:cubicBezTo>
                  <a:cubicBezTo>
                    <a:pt x="6" y="36"/>
                    <a:pt x="12" y="37"/>
                    <a:pt x="17" y="40"/>
                  </a:cubicBezTo>
                  <a:cubicBezTo>
                    <a:pt x="19" y="42"/>
                    <a:pt x="20" y="44"/>
                    <a:pt x="22" y="47"/>
                  </a:cubicBezTo>
                  <a:cubicBezTo>
                    <a:pt x="22" y="47"/>
                    <a:pt x="25" y="46"/>
                    <a:pt x="26" y="46"/>
                  </a:cubicBezTo>
                  <a:cubicBezTo>
                    <a:pt x="28" y="45"/>
                    <a:pt x="29" y="46"/>
                    <a:pt x="31" y="48"/>
                  </a:cubicBezTo>
                  <a:cubicBezTo>
                    <a:pt x="33" y="50"/>
                    <a:pt x="33" y="53"/>
                    <a:pt x="32" y="56"/>
                  </a:cubicBezTo>
                  <a:cubicBezTo>
                    <a:pt x="34" y="55"/>
                    <a:pt x="36" y="54"/>
                    <a:pt x="38" y="54"/>
                  </a:cubicBezTo>
                  <a:cubicBezTo>
                    <a:pt x="41" y="54"/>
                    <a:pt x="44" y="57"/>
                    <a:pt x="44" y="61"/>
                  </a:cubicBezTo>
                  <a:cubicBezTo>
                    <a:pt x="44" y="61"/>
                    <a:pt x="44" y="62"/>
                    <a:pt x="44" y="63"/>
                  </a:cubicBezTo>
                  <a:cubicBezTo>
                    <a:pt x="45" y="61"/>
                    <a:pt x="47" y="60"/>
                    <a:pt x="49" y="60"/>
                  </a:cubicBezTo>
                  <a:cubicBezTo>
                    <a:pt x="52" y="60"/>
                    <a:pt x="53" y="64"/>
                    <a:pt x="54" y="66"/>
                  </a:cubicBezTo>
                  <a:cubicBezTo>
                    <a:pt x="55" y="68"/>
                    <a:pt x="55" y="68"/>
                    <a:pt x="55" y="70"/>
                  </a:cubicBezTo>
                  <a:cubicBezTo>
                    <a:pt x="56" y="69"/>
                    <a:pt x="58" y="68"/>
                    <a:pt x="60" y="68"/>
                  </a:cubicBezTo>
                  <a:cubicBezTo>
                    <a:pt x="61" y="68"/>
                    <a:pt x="63" y="69"/>
                    <a:pt x="64" y="70"/>
                  </a:cubicBezTo>
                  <a:cubicBezTo>
                    <a:pt x="65" y="70"/>
                    <a:pt x="65" y="72"/>
                    <a:pt x="65" y="73"/>
                  </a:cubicBezTo>
                  <a:cubicBezTo>
                    <a:pt x="65" y="74"/>
                    <a:pt x="65" y="77"/>
                    <a:pt x="65" y="77"/>
                  </a:cubicBezTo>
                  <a:cubicBezTo>
                    <a:pt x="70" y="80"/>
                    <a:pt x="77" y="83"/>
                    <a:pt x="78" y="83"/>
                  </a:cubicBezTo>
                  <a:cubicBezTo>
                    <a:pt x="79" y="83"/>
                    <a:pt x="80" y="82"/>
                    <a:pt x="81" y="81"/>
                  </a:cubicBezTo>
                  <a:cubicBezTo>
                    <a:pt x="82" y="80"/>
                    <a:pt x="81" y="79"/>
                    <a:pt x="81" y="78"/>
                  </a:cubicBezTo>
                  <a:cubicBezTo>
                    <a:pt x="79" y="77"/>
                    <a:pt x="77" y="75"/>
                    <a:pt x="76" y="74"/>
                  </a:cubicBezTo>
                  <a:cubicBezTo>
                    <a:pt x="72" y="71"/>
                    <a:pt x="68" y="68"/>
                    <a:pt x="68" y="68"/>
                  </a:cubicBezTo>
                  <a:cubicBezTo>
                    <a:pt x="67" y="68"/>
                    <a:pt x="67" y="67"/>
                    <a:pt x="67" y="66"/>
                  </a:cubicBezTo>
                  <a:cubicBezTo>
                    <a:pt x="68" y="65"/>
                    <a:pt x="69" y="65"/>
                    <a:pt x="70" y="65"/>
                  </a:cubicBezTo>
                  <a:cubicBezTo>
                    <a:pt x="70" y="65"/>
                    <a:pt x="74" y="68"/>
                    <a:pt x="78" y="71"/>
                  </a:cubicBezTo>
                  <a:cubicBezTo>
                    <a:pt x="80" y="73"/>
                    <a:pt x="82" y="74"/>
                    <a:pt x="83" y="76"/>
                  </a:cubicBezTo>
                  <a:cubicBezTo>
                    <a:pt x="84" y="77"/>
                    <a:pt x="85" y="78"/>
                    <a:pt x="86" y="78"/>
                  </a:cubicBezTo>
                  <a:cubicBezTo>
                    <a:pt x="88" y="77"/>
                    <a:pt x="90" y="77"/>
                    <a:pt x="91" y="75"/>
                  </a:cubicBezTo>
                  <a:cubicBezTo>
                    <a:pt x="92" y="74"/>
                    <a:pt x="91" y="73"/>
                    <a:pt x="91" y="72"/>
                  </a:cubicBezTo>
                  <a:cubicBezTo>
                    <a:pt x="89" y="70"/>
                    <a:pt x="87" y="68"/>
                    <a:pt x="85" y="66"/>
                  </a:cubicBezTo>
                  <a:cubicBezTo>
                    <a:pt x="81" y="62"/>
                    <a:pt x="77" y="59"/>
                    <a:pt x="77" y="59"/>
                  </a:cubicBezTo>
                  <a:cubicBezTo>
                    <a:pt x="76" y="58"/>
                    <a:pt x="76" y="57"/>
                    <a:pt x="77" y="57"/>
                  </a:cubicBezTo>
                  <a:cubicBezTo>
                    <a:pt x="78" y="56"/>
                    <a:pt x="79" y="56"/>
                    <a:pt x="79" y="56"/>
                  </a:cubicBezTo>
                  <a:cubicBezTo>
                    <a:pt x="79" y="56"/>
                    <a:pt x="83" y="59"/>
                    <a:pt x="87" y="63"/>
                  </a:cubicBezTo>
                  <a:cubicBezTo>
                    <a:pt x="90" y="66"/>
                    <a:pt x="92" y="69"/>
                    <a:pt x="94" y="71"/>
                  </a:cubicBezTo>
                  <a:cubicBezTo>
                    <a:pt x="95" y="73"/>
                    <a:pt x="96" y="73"/>
                    <a:pt x="97" y="73"/>
                  </a:cubicBezTo>
                  <a:cubicBezTo>
                    <a:pt x="98" y="73"/>
                    <a:pt x="100" y="72"/>
                    <a:pt x="101" y="70"/>
                  </a:cubicBezTo>
                  <a:cubicBezTo>
                    <a:pt x="102" y="69"/>
                    <a:pt x="102" y="68"/>
                    <a:pt x="101" y="67"/>
                  </a:cubicBezTo>
                  <a:cubicBezTo>
                    <a:pt x="101" y="64"/>
                    <a:pt x="100" y="62"/>
                    <a:pt x="98" y="60"/>
                  </a:cubicBezTo>
                  <a:cubicBezTo>
                    <a:pt x="96" y="58"/>
                    <a:pt x="86" y="48"/>
                    <a:pt x="86" y="48"/>
                  </a:cubicBezTo>
                  <a:cubicBezTo>
                    <a:pt x="86" y="48"/>
                    <a:pt x="86" y="47"/>
                    <a:pt x="86" y="46"/>
                  </a:cubicBezTo>
                  <a:cubicBezTo>
                    <a:pt x="87" y="45"/>
                    <a:pt x="88" y="45"/>
                    <a:pt x="89" y="46"/>
                  </a:cubicBezTo>
                  <a:cubicBezTo>
                    <a:pt x="89" y="46"/>
                    <a:pt x="98" y="55"/>
                    <a:pt x="101" y="58"/>
                  </a:cubicBezTo>
                  <a:cubicBezTo>
                    <a:pt x="103" y="60"/>
                    <a:pt x="104" y="62"/>
                    <a:pt x="105" y="65"/>
                  </a:cubicBezTo>
                  <a:cubicBezTo>
                    <a:pt x="105" y="67"/>
                    <a:pt x="106" y="67"/>
                    <a:pt x="107" y="67"/>
                  </a:cubicBezTo>
                  <a:cubicBezTo>
                    <a:pt x="109" y="67"/>
                    <a:pt x="111" y="66"/>
                    <a:pt x="112" y="63"/>
                  </a:cubicBezTo>
                  <a:cubicBezTo>
                    <a:pt x="112" y="61"/>
                    <a:pt x="111" y="59"/>
                    <a:pt x="11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5" name="Freeform 18"/>
          <p:cNvSpPr>
            <a:spLocks noChangeAspect="1" noEditPoints="1"/>
          </p:cNvSpPr>
          <p:nvPr/>
        </p:nvSpPr>
        <p:spPr bwMode="auto">
          <a:xfrm>
            <a:off x="5646071" y="3226746"/>
            <a:ext cx="403099" cy="611480"/>
          </a:xfrm>
          <a:custGeom>
            <a:avLst/>
            <a:gdLst>
              <a:gd name="T0" fmla="*/ 36 w 50"/>
              <a:gd name="T1" fmla="*/ 36 h 76"/>
              <a:gd name="T2" fmla="*/ 50 w 50"/>
              <a:gd name="T3" fmla="*/ 0 h 76"/>
              <a:gd name="T4" fmla="*/ 32 w 50"/>
              <a:gd name="T5" fmla="*/ 0 h 76"/>
              <a:gd name="T6" fmla="*/ 27 w 50"/>
              <a:gd name="T7" fmla="*/ 13 h 76"/>
              <a:gd name="T8" fmla="*/ 36 w 50"/>
              <a:gd name="T9" fmla="*/ 36 h 76"/>
              <a:gd name="T10" fmla="*/ 32 w 50"/>
              <a:gd name="T11" fmla="*/ 37 h 76"/>
              <a:gd name="T12" fmla="*/ 18 w 50"/>
              <a:gd name="T13" fmla="*/ 0 h 76"/>
              <a:gd name="T14" fmla="*/ 0 w 50"/>
              <a:gd name="T15" fmla="*/ 0 h 76"/>
              <a:gd name="T16" fmla="*/ 14 w 50"/>
              <a:gd name="T17" fmla="*/ 37 h 76"/>
              <a:gd name="T18" fmla="*/ 32 w 50"/>
              <a:gd name="T19" fmla="*/ 37 h 76"/>
              <a:gd name="T20" fmla="*/ 25 w 50"/>
              <a:gd name="T21" fmla="*/ 42 h 76"/>
              <a:gd name="T22" fmla="*/ 8 w 50"/>
              <a:gd name="T23" fmla="*/ 59 h 76"/>
              <a:gd name="T24" fmla="*/ 25 w 50"/>
              <a:gd name="T25" fmla="*/ 76 h 76"/>
              <a:gd name="T26" fmla="*/ 42 w 50"/>
              <a:gd name="T27" fmla="*/ 59 h 76"/>
              <a:gd name="T28" fmla="*/ 25 w 50"/>
              <a:gd name="T29" fmla="*/ 42 h 76"/>
              <a:gd name="T30" fmla="*/ 32 w 50"/>
              <a:gd name="T31" fmla="*/ 69 h 76"/>
              <a:gd name="T32" fmla="*/ 25 w 50"/>
              <a:gd name="T33" fmla="*/ 65 h 76"/>
              <a:gd name="T34" fmla="*/ 17 w 50"/>
              <a:gd name="T35" fmla="*/ 69 h 76"/>
              <a:gd name="T36" fmla="*/ 19 w 50"/>
              <a:gd name="T37" fmla="*/ 61 h 76"/>
              <a:gd name="T38" fmla="*/ 13 w 50"/>
              <a:gd name="T39" fmla="*/ 55 h 76"/>
              <a:gd name="T40" fmla="*/ 21 w 50"/>
              <a:gd name="T41" fmla="*/ 54 h 76"/>
              <a:gd name="T42" fmla="*/ 25 w 50"/>
              <a:gd name="T43" fmla="*/ 47 h 76"/>
              <a:gd name="T44" fmla="*/ 28 w 50"/>
              <a:gd name="T45" fmla="*/ 54 h 76"/>
              <a:gd name="T46" fmla="*/ 36 w 50"/>
              <a:gd name="T47" fmla="*/ 55 h 76"/>
              <a:gd name="T48" fmla="*/ 31 w 50"/>
              <a:gd name="T49" fmla="*/ 61 h 76"/>
              <a:gd name="T50" fmla="*/ 32 w 50"/>
              <a:gd name="T51" fmla="*/ 69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0" h="76">
                <a:moveTo>
                  <a:pt x="36" y="36"/>
                </a:moveTo>
                <a:cubicBezTo>
                  <a:pt x="50" y="0"/>
                  <a:pt x="50" y="0"/>
                  <a:pt x="5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7" y="13"/>
                  <a:pt x="27" y="13"/>
                  <a:pt x="27" y="13"/>
                </a:cubicBezTo>
                <a:cubicBezTo>
                  <a:pt x="36" y="36"/>
                  <a:pt x="36" y="36"/>
                  <a:pt x="36" y="36"/>
                </a:cubicBezTo>
                <a:close/>
                <a:moveTo>
                  <a:pt x="32" y="37"/>
                </a:move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14" y="37"/>
                  <a:pt x="14" y="37"/>
                  <a:pt x="14" y="37"/>
                </a:cubicBezTo>
                <a:lnTo>
                  <a:pt x="32" y="37"/>
                </a:lnTo>
                <a:close/>
                <a:moveTo>
                  <a:pt x="25" y="42"/>
                </a:moveTo>
                <a:cubicBezTo>
                  <a:pt x="15" y="42"/>
                  <a:pt x="8" y="50"/>
                  <a:pt x="8" y="59"/>
                </a:cubicBezTo>
                <a:cubicBezTo>
                  <a:pt x="8" y="68"/>
                  <a:pt x="15" y="76"/>
                  <a:pt x="25" y="76"/>
                </a:cubicBezTo>
                <a:cubicBezTo>
                  <a:pt x="34" y="76"/>
                  <a:pt x="42" y="68"/>
                  <a:pt x="42" y="59"/>
                </a:cubicBezTo>
                <a:cubicBezTo>
                  <a:pt x="42" y="50"/>
                  <a:pt x="34" y="42"/>
                  <a:pt x="25" y="42"/>
                </a:cubicBezTo>
                <a:close/>
                <a:moveTo>
                  <a:pt x="32" y="69"/>
                </a:moveTo>
                <a:cubicBezTo>
                  <a:pt x="25" y="65"/>
                  <a:pt x="25" y="65"/>
                  <a:pt x="25" y="65"/>
                </a:cubicBezTo>
                <a:cubicBezTo>
                  <a:pt x="17" y="69"/>
                  <a:pt x="17" y="69"/>
                  <a:pt x="17" y="69"/>
                </a:cubicBezTo>
                <a:cubicBezTo>
                  <a:pt x="19" y="61"/>
                  <a:pt x="19" y="61"/>
                  <a:pt x="19" y="61"/>
                </a:cubicBezTo>
                <a:cubicBezTo>
                  <a:pt x="13" y="55"/>
                  <a:pt x="13" y="55"/>
                  <a:pt x="13" y="55"/>
                </a:cubicBezTo>
                <a:cubicBezTo>
                  <a:pt x="21" y="54"/>
                  <a:pt x="21" y="54"/>
                  <a:pt x="21" y="54"/>
                </a:cubicBezTo>
                <a:cubicBezTo>
                  <a:pt x="25" y="47"/>
                  <a:pt x="25" y="47"/>
                  <a:pt x="25" y="47"/>
                </a:cubicBezTo>
                <a:cubicBezTo>
                  <a:pt x="28" y="54"/>
                  <a:pt x="28" y="54"/>
                  <a:pt x="28" y="54"/>
                </a:cubicBezTo>
                <a:cubicBezTo>
                  <a:pt x="36" y="55"/>
                  <a:pt x="36" y="55"/>
                  <a:pt x="36" y="55"/>
                </a:cubicBezTo>
                <a:cubicBezTo>
                  <a:pt x="31" y="61"/>
                  <a:pt x="31" y="61"/>
                  <a:pt x="31" y="61"/>
                </a:cubicBezTo>
                <a:lnTo>
                  <a:pt x="32" y="69"/>
                </a:ln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2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BD468A6-82A5-4CD4-981E-280B959EBD78}"/>
              </a:ext>
            </a:extLst>
          </p:cNvPr>
          <p:cNvSpPr/>
          <p:nvPr/>
        </p:nvSpPr>
        <p:spPr>
          <a:xfrm>
            <a:off x="2320123" y="1716925"/>
            <a:ext cx="5882185" cy="4036964"/>
          </a:xfrm>
          <a:custGeom>
            <a:avLst/>
            <a:gdLst>
              <a:gd name="connsiteX0" fmla="*/ 0 w 5882185"/>
              <a:gd name="connsiteY0" fmla="*/ 3102864 h 3104736"/>
              <a:gd name="connsiteX1" fmla="*/ 950794 w 5882185"/>
              <a:gd name="connsiteY1" fmla="*/ 3080118 h 3104736"/>
              <a:gd name="connsiteX2" fmla="*/ 1746913 w 5882185"/>
              <a:gd name="connsiteY2" fmla="*/ 2929992 h 3104736"/>
              <a:gd name="connsiteX3" fmla="*/ 2402006 w 5882185"/>
              <a:gd name="connsiteY3" fmla="*/ 2602446 h 3104736"/>
              <a:gd name="connsiteX4" fmla="*/ 2793241 w 5882185"/>
              <a:gd name="connsiteY4" fmla="*/ 2038339 h 3104736"/>
              <a:gd name="connsiteX5" fmla="*/ 2952465 w 5882185"/>
              <a:gd name="connsiteY5" fmla="*/ 1365049 h 3104736"/>
              <a:gd name="connsiteX6" fmla="*/ 3193576 w 5882185"/>
              <a:gd name="connsiteY6" fmla="*/ 969264 h 3104736"/>
              <a:gd name="connsiteX7" fmla="*/ 3648501 w 5882185"/>
              <a:gd name="connsiteY7" fmla="*/ 755449 h 3104736"/>
              <a:gd name="connsiteX8" fmla="*/ 4267200 w 5882185"/>
              <a:gd name="connsiteY8" fmla="*/ 514339 h 3104736"/>
              <a:gd name="connsiteX9" fmla="*/ 4735773 w 5882185"/>
              <a:gd name="connsiteY9" fmla="*/ 364213 h 3104736"/>
              <a:gd name="connsiteX10" fmla="*/ 5290782 w 5882185"/>
              <a:gd name="connsiteY10" fmla="*/ 255031 h 3104736"/>
              <a:gd name="connsiteX11" fmla="*/ 5882185 w 5882185"/>
              <a:gd name="connsiteY11" fmla="*/ 41216 h 3104736"/>
              <a:gd name="connsiteX0" fmla="*/ 0 w 5882185"/>
              <a:gd name="connsiteY0" fmla="*/ 3168425 h 3170297"/>
              <a:gd name="connsiteX1" fmla="*/ 950794 w 5882185"/>
              <a:gd name="connsiteY1" fmla="*/ 3145679 h 3170297"/>
              <a:gd name="connsiteX2" fmla="*/ 1746913 w 5882185"/>
              <a:gd name="connsiteY2" fmla="*/ 2995553 h 3170297"/>
              <a:gd name="connsiteX3" fmla="*/ 2402006 w 5882185"/>
              <a:gd name="connsiteY3" fmla="*/ 2668007 h 3170297"/>
              <a:gd name="connsiteX4" fmla="*/ 2793241 w 5882185"/>
              <a:gd name="connsiteY4" fmla="*/ 2103900 h 3170297"/>
              <a:gd name="connsiteX5" fmla="*/ 2952465 w 5882185"/>
              <a:gd name="connsiteY5" fmla="*/ 1430610 h 3170297"/>
              <a:gd name="connsiteX6" fmla="*/ 3193576 w 5882185"/>
              <a:gd name="connsiteY6" fmla="*/ 1034825 h 3170297"/>
              <a:gd name="connsiteX7" fmla="*/ 3648501 w 5882185"/>
              <a:gd name="connsiteY7" fmla="*/ 821010 h 3170297"/>
              <a:gd name="connsiteX8" fmla="*/ 4267200 w 5882185"/>
              <a:gd name="connsiteY8" fmla="*/ 579900 h 3170297"/>
              <a:gd name="connsiteX9" fmla="*/ 4735773 w 5882185"/>
              <a:gd name="connsiteY9" fmla="*/ 429774 h 3170297"/>
              <a:gd name="connsiteX10" fmla="*/ 5290782 w 5882185"/>
              <a:gd name="connsiteY10" fmla="*/ 320592 h 3170297"/>
              <a:gd name="connsiteX11" fmla="*/ 5882185 w 5882185"/>
              <a:gd name="connsiteY11" fmla="*/ 36139 h 3170297"/>
              <a:gd name="connsiteX0" fmla="*/ 0 w 5882185"/>
              <a:gd name="connsiteY0" fmla="*/ 3132286 h 3134158"/>
              <a:gd name="connsiteX1" fmla="*/ 950794 w 5882185"/>
              <a:gd name="connsiteY1" fmla="*/ 3109540 h 3134158"/>
              <a:gd name="connsiteX2" fmla="*/ 1746913 w 5882185"/>
              <a:gd name="connsiteY2" fmla="*/ 2959414 h 3134158"/>
              <a:gd name="connsiteX3" fmla="*/ 2402006 w 5882185"/>
              <a:gd name="connsiteY3" fmla="*/ 2631868 h 3134158"/>
              <a:gd name="connsiteX4" fmla="*/ 2793241 w 5882185"/>
              <a:gd name="connsiteY4" fmla="*/ 2067761 h 3134158"/>
              <a:gd name="connsiteX5" fmla="*/ 2952465 w 5882185"/>
              <a:gd name="connsiteY5" fmla="*/ 1394471 h 3134158"/>
              <a:gd name="connsiteX6" fmla="*/ 3193576 w 5882185"/>
              <a:gd name="connsiteY6" fmla="*/ 998686 h 3134158"/>
              <a:gd name="connsiteX7" fmla="*/ 3648501 w 5882185"/>
              <a:gd name="connsiteY7" fmla="*/ 784871 h 3134158"/>
              <a:gd name="connsiteX8" fmla="*/ 4267200 w 5882185"/>
              <a:gd name="connsiteY8" fmla="*/ 543761 h 3134158"/>
              <a:gd name="connsiteX9" fmla="*/ 4735773 w 5882185"/>
              <a:gd name="connsiteY9" fmla="*/ 393635 h 3134158"/>
              <a:gd name="connsiteX10" fmla="*/ 5290782 w 5882185"/>
              <a:gd name="connsiteY10" fmla="*/ 284453 h 3134158"/>
              <a:gd name="connsiteX11" fmla="*/ 5882185 w 5882185"/>
              <a:gd name="connsiteY11" fmla="*/ 0 h 313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82185" h="3134158">
                <a:moveTo>
                  <a:pt x="0" y="3132286"/>
                </a:moveTo>
                <a:cubicBezTo>
                  <a:pt x="329821" y="3135319"/>
                  <a:pt x="659642" y="3138352"/>
                  <a:pt x="950794" y="3109540"/>
                </a:cubicBezTo>
                <a:cubicBezTo>
                  <a:pt x="1241946" y="3080728"/>
                  <a:pt x="1505044" y="3039026"/>
                  <a:pt x="1746913" y="2959414"/>
                </a:cubicBezTo>
                <a:cubicBezTo>
                  <a:pt x="1988782" y="2879802"/>
                  <a:pt x="2227618" y="2780477"/>
                  <a:pt x="2402006" y="2631868"/>
                </a:cubicBezTo>
                <a:cubicBezTo>
                  <a:pt x="2576394" y="2483259"/>
                  <a:pt x="2701498" y="2273994"/>
                  <a:pt x="2793241" y="2067761"/>
                </a:cubicBezTo>
                <a:cubicBezTo>
                  <a:pt x="2884984" y="1861528"/>
                  <a:pt x="2885743" y="1572650"/>
                  <a:pt x="2952465" y="1394471"/>
                </a:cubicBezTo>
                <a:cubicBezTo>
                  <a:pt x="3019188" y="1216292"/>
                  <a:pt x="3077570" y="1100286"/>
                  <a:pt x="3193576" y="998686"/>
                </a:cubicBezTo>
                <a:cubicBezTo>
                  <a:pt x="3309582" y="897086"/>
                  <a:pt x="3469564" y="860692"/>
                  <a:pt x="3648501" y="784871"/>
                </a:cubicBezTo>
                <a:cubicBezTo>
                  <a:pt x="3827438" y="709050"/>
                  <a:pt x="4085988" y="608967"/>
                  <a:pt x="4267200" y="543761"/>
                </a:cubicBezTo>
                <a:cubicBezTo>
                  <a:pt x="4448412" y="478555"/>
                  <a:pt x="4565176" y="436853"/>
                  <a:pt x="4735773" y="393635"/>
                </a:cubicBezTo>
                <a:cubicBezTo>
                  <a:pt x="4906370" y="350417"/>
                  <a:pt x="5099713" y="350059"/>
                  <a:pt x="5290782" y="284453"/>
                </a:cubicBezTo>
                <a:cubicBezTo>
                  <a:pt x="5481851" y="218847"/>
                  <a:pt x="5873845" y="42612"/>
                  <a:pt x="5882185" y="0"/>
                </a:cubicBezTo>
              </a:path>
            </a:pathLst>
          </a:cu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C031ECA-A19C-4476-AD45-47D45518BFB4}"/>
              </a:ext>
            </a:extLst>
          </p:cNvPr>
          <p:cNvSpPr/>
          <p:nvPr/>
        </p:nvSpPr>
        <p:spPr>
          <a:xfrm>
            <a:off x="2267807" y="3546267"/>
            <a:ext cx="6013871" cy="1693557"/>
          </a:xfrm>
          <a:custGeom>
            <a:avLst/>
            <a:gdLst>
              <a:gd name="connsiteX0" fmla="*/ 0 w 5986818"/>
              <a:gd name="connsiteY0" fmla="*/ 2154421 h 2154421"/>
              <a:gd name="connsiteX1" fmla="*/ 764275 w 5986818"/>
              <a:gd name="connsiteY1" fmla="*/ 2040690 h 2154421"/>
              <a:gd name="connsiteX2" fmla="*/ 1492156 w 5986818"/>
              <a:gd name="connsiteY2" fmla="*/ 1835974 h 2154421"/>
              <a:gd name="connsiteX3" fmla="*/ 2042615 w 5986818"/>
              <a:gd name="connsiteY3" fmla="*/ 1581215 h 2154421"/>
              <a:gd name="connsiteX4" fmla="*/ 2492991 w 5986818"/>
              <a:gd name="connsiteY4" fmla="*/ 1185430 h 2154421"/>
              <a:gd name="connsiteX5" fmla="*/ 3011606 w 5986818"/>
              <a:gd name="connsiteY5" fmla="*/ 675914 h 2154421"/>
              <a:gd name="connsiteX6" fmla="*/ 3343702 w 5986818"/>
              <a:gd name="connsiteY6" fmla="*/ 412057 h 2154421"/>
              <a:gd name="connsiteX7" fmla="*/ 3671248 w 5986818"/>
              <a:gd name="connsiteY7" fmla="*/ 239186 h 2154421"/>
              <a:gd name="connsiteX8" fmla="*/ 4294496 w 5986818"/>
              <a:gd name="connsiteY8" fmla="*/ 134553 h 2154421"/>
              <a:gd name="connsiteX9" fmla="*/ 5004179 w 5986818"/>
              <a:gd name="connsiteY9" fmla="*/ 79962 h 2154421"/>
              <a:gd name="connsiteX10" fmla="*/ 5577385 w 5986818"/>
              <a:gd name="connsiteY10" fmla="*/ 66314 h 2154421"/>
              <a:gd name="connsiteX11" fmla="*/ 5986818 w 5986818"/>
              <a:gd name="connsiteY11" fmla="*/ 11723 h 2154421"/>
              <a:gd name="connsiteX0" fmla="*/ 0 w 5986818"/>
              <a:gd name="connsiteY0" fmla="*/ 2167232 h 2167232"/>
              <a:gd name="connsiteX1" fmla="*/ 764275 w 5986818"/>
              <a:gd name="connsiteY1" fmla="*/ 2053501 h 2167232"/>
              <a:gd name="connsiteX2" fmla="*/ 1492156 w 5986818"/>
              <a:gd name="connsiteY2" fmla="*/ 1848785 h 2167232"/>
              <a:gd name="connsiteX3" fmla="*/ 2042615 w 5986818"/>
              <a:gd name="connsiteY3" fmla="*/ 1594026 h 2167232"/>
              <a:gd name="connsiteX4" fmla="*/ 2492991 w 5986818"/>
              <a:gd name="connsiteY4" fmla="*/ 1198241 h 2167232"/>
              <a:gd name="connsiteX5" fmla="*/ 3011606 w 5986818"/>
              <a:gd name="connsiteY5" fmla="*/ 688725 h 2167232"/>
              <a:gd name="connsiteX6" fmla="*/ 3343702 w 5986818"/>
              <a:gd name="connsiteY6" fmla="*/ 424868 h 2167232"/>
              <a:gd name="connsiteX7" fmla="*/ 3671248 w 5986818"/>
              <a:gd name="connsiteY7" fmla="*/ 251997 h 2167232"/>
              <a:gd name="connsiteX8" fmla="*/ 4294496 w 5986818"/>
              <a:gd name="connsiteY8" fmla="*/ 147364 h 2167232"/>
              <a:gd name="connsiteX9" fmla="*/ 5025822 w 5986818"/>
              <a:gd name="connsiteY9" fmla="*/ 895 h 2167232"/>
              <a:gd name="connsiteX10" fmla="*/ 5577385 w 5986818"/>
              <a:gd name="connsiteY10" fmla="*/ 79125 h 2167232"/>
              <a:gd name="connsiteX11" fmla="*/ 5986818 w 5986818"/>
              <a:gd name="connsiteY11" fmla="*/ 24534 h 2167232"/>
              <a:gd name="connsiteX0" fmla="*/ 0 w 5986818"/>
              <a:gd name="connsiteY0" fmla="*/ 2295585 h 2295585"/>
              <a:gd name="connsiteX1" fmla="*/ 764275 w 5986818"/>
              <a:gd name="connsiteY1" fmla="*/ 2181854 h 2295585"/>
              <a:gd name="connsiteX2" fmla="*/ 1492156 w 5986818"/>
              <a:gd name="connsiteY2" fmla="*/ 1977138 h 2295585"/>
              <a:gd name="connsiteX3" fmla="*/ 2042615 w 5986818"/>
              <a:gd name="connsiteY3" fmla="*/ 1722379 h 2295585"/>
              <a:gd name="connsiteX4" fmla="*/ 2492991 w 5986818"/>
              <a:gd name="connsiteY4" fmla="*/ 1326594 h 2295585"/>
              <a:gd name="connsiteX5" fmla="*/ 3011606 w 5986818"/>
              <a:gd name="connsiteY5" fmla="*/ 817078 h 2295585"/>
              <a:gd name="connsiteX6" fmla="*/ 3343702 w 5986818"/>
              <a:gd name="connsiteY6" fmla="*/ 553221 h 2295585"/>
              <a:gd name="connsiteX7" fmla="*/ 3671248 w 5986818"/>
              <a:gd name="connsiteY7" fmla="*/ 380350 h 2295585"/>
              <a:gd name="connsiteX8" fmla="*/ 4294496 w 5986818"/>
              <a:gd name="connsiteY8" fmla="*/ 275717 h 2295585"/>
              <a:gd name="connsiteX9" fmla="*/ 5025822 w 5986818"/>
              <a:gd name="connsiteY9" fmla="*/ 129248 h 2295585"/>
              <a:gd name="connsiteX10" fmla="*/ 5582795 w 5986818"/>
              <a:gd name="connsiteY10" fmla="*/ 750 h 2295585"/>
              <a:gd name="connsiteX11" fmla="*/ 5986818 w 5986818"/>
              <a:gd name="connsiteY11" fmla="*/ 152887 h 2295585"/>
              <a:gd name="connsiteX0" fmla="*/ 0 w 6013871"/>
              <a:gd name="connsiteY0" fmla="*/ 2433057 h 2433057"/>
              <a:gd name="connsiteX1" fmla="*/ 764275 w 6013871"/>
              <a:gd name="connsiteY1" fmla="*/ 2319326 h 2433057"/>
              <a:gd name="connsiteX2" fmla="*/ 1492156 w 6013871"/>
              <a:gd name="connsiteY2" fmla="*/ 2114610 h 2433057"/>
              <a:gd name="connsiteX3" fmla="*/ 2042615 w 6013871"/>
              <a:gd name="connsiteY3" fmla="*/ 1859851 h 2433057"/>
              <a:gd name="connsiteX4" fmla="*/ 2492991 w 6013871"/>
              <a:gd name="connsiteY4" fmla="*/ 1464066 h 2433057"/>
              <a:gd name="connsiteX5" fmla="*/ 3011606 w 6013871"/>
              <a:gd name="connsiteY5" fmla="*/ 954550 h 2433057"/>
              <a:gd name="connsiteX6" fmla="*/ 3343702 w 6013871"/>
              <a:gd name="connsiteY6" fmla="*/ 690693 h 2433057"/>
              <a:gd name="connsiteX7" fmla="*/ 3671248 w 6013871"/>
              <a:gd name="connsiteY7" fmla="*/ 517822 h 2433057"/>
              <a:gd name="connsiteX8" fmla="*/ 4294496 w 6013871"/>
              <a:gd name="connsiteY8" fmla="*/ 413189 h 2433057"/>
              <a:gd name="connsiteX9" fmla="*/ 5025822 w 6013871"/>
              <a:gd name="connsiteY9" fmla="*/ 266720 h 2433057"/>
              <a:gd name="connsiteX10" fmla="*/ 5582795 w 6013871"/>
              <a:gd name="connsiteY10" fmla="*/ 138222 h 2433057"/>
              <a:gd name="connsiteX11" fmla="*/ 6013871 w 6013871"/>
              <a:gd name="connsiteY11" fmla="*/ 7067 h 2433057"/>
              <a:gd name="connsiteX0" fmla="*/ 0 w 6013871"/>
              <a:gd name="connsiteY0" fmla="*/ 2396532 h 2396532"/>
              <a:gd name="connsiteX1" fmla="*/ 764275 w 6013871"/>
              <a:gd name="connsiteY1" fmla="*/ 2282801 h 2396532"/>
              <a:gd name="connsiteX2" fmla="*/ 1492156 w 6013871"/>
              <a:gd name="connsiteY2" fmla="*/ 2078085 h 2396532"/>
              <a:gd name="connsiteX3" fmla="*/ 2042615 w 6013871"/>
              <a:gd name="connsiteY3" fmla="*/ 1823326 h 2396532"/>
              <a:gd name="connsiteX4" fmla="*/ 2492991 w 6013871"/>
              <a:gd name="connsiteY4" fmla="*/ 1427541 h 2396532"/>
              <a:gd name="connsiteX5" fmla="*/ 3011606 w 6013871"/>
              <a:gd name="connsiteY5" fmla="*/ 918025 h 2396532"/>
              <a:gd name="connsiteX6" fmla="*/ 3343702 w 6013871"/>
              <a:gd name="connsiteY6" fmla="*/ 654168 h 2396532"/>
              <a:gd name="connsiteX7" fmla="*/ 3671248 w 6013871"/>
              <a:gd name="connsiteY7" fmla="*/ 481297 h 2396532"/>
              <a:gd name="connsiteX8" fmla="*/ 4294496 w 6013871"/>
              <a:gd name="connsiteY8" fmla="*/ 376664 h 2396532"/>
              <a:gd name="connsiteX9" fmla="*/ 5025822 w 6013871"/>
              <a:gd name="connsiteY9" fmla="*/ 230195 h 2396532"/>
              <a:gd name="connsiteX10" fmla="*/ 5582795 w 6013871"/>
              <a:gd name="connsiteY10" fmla="*/ 101697 h 2396532"/>
              <a:gd name="connsiteX11" fmla="*/ 6013871 w 6013871"/>
              <a:gd name="connsiteY11" fmla="*/ 8824 h 239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13871" h="2396532">
                <a:moveTo>
                  <a:pt x="0" y="2396532"/>
                </a:moveTo>
                <a:cubicBezTo>
                  <a:pt x="257791" y="2366203"/>
                  <a:pt x="515582" y="2335875"/>
                  <a:pt x="764275" y="2282801"/>
                </a:cubicBezTo>
                <a:cubicBezTo>
                  <a:pt x="1012968" y="2229726"/>
                  <a:pt x="1279100" y="2154664"/>
                  <a:pt x="1492156" y="2078085"/>
                </a:cubicBezTo>
                <a:cubicBezTo>
                  <a:pt x="1705212" y="2001506"/>
                  <a:pt x="1875809" y="1931750"/>
                  <a:pt x="2042615" y="1823326"/>
                </a:cubicBezTo>
                <a:cubicBezTo>
                  <a:pt x="2209421" y="1714902"/>
                  <a:pt x="2331493" y="1578424"/>
                  <a:pt x="2492991" y="1427541"/>
                </a:cubicBezTo>
                <a:cubicBezTo>
                  <a:pt x="2654489" y="1276658"/>
                  <a:pt x="2869821" y="1046920"/>
                  <a:pt x="3011606" y="918025"/>
                </a:cubicBezTo>
                <a:cubicBezTo>
                  <a:pt x="3153391" y="789129"/>
                  <a:pt x="3233762" y="726956"/>
                  <a:pt x="3343702" y="654168"/>
                </a:cubicBezTo>
                <a:cubicBezTo>
                  <a:pt x="3453642" y="581380"/>
                  <a:pt x="3512783" y="527548"/>
                  <a:pt x="3671248" y="481297"/>
                </a:cubicBezTo>
                <a:cubicBezTo>
                  <a:pt x="3829713" y="435046"/>
                  <a:pt x="4068734" y="418514"/>
                  <a:pt x="4294496" y="376664"/>
                </a:cubicBezTo>
                <a:cubicBezTo>
                  <a:pt x="4520258" y="334814"/>
                  <a:pt x="4811106" y="276023"/>
                  <a:pt x="5025822" y="230195"/>
                </a:cubicBezTo>
                <a:cubicBezTo>
                  <a:pt x="5240538" y="184367"/>
                  <a:pt x="5419022" y="113070"/>
                  <a:pt x="5582795" y="101697"/>
                </a:cubicBezTo>
                <a:cubicBezTo>
                  <a:pt x="5746568" y="90324"/>
                  <a:pt x="5944874" y="-33636"/>
                  <a:pt x="6013871" y="8824"/>
                </a:cubicBezTo>
              </a:path>
            </a:pathLst>
          </a:cu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87D9E4-F1C2-4190-9C7B-BA942DDC9090}"/>
              </a:ext>
            </a:extLst>
          </p:cNvPr>
          <p:cNvCxnSpPr/>
          <p:nvPr/>
        </p:nvCxnSpPr>
        <p:spPr>
          <a:xfrm>
            <a:off x="9753601" y="2438401"/>
            <a:ext cx="550460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1416AB3-D9C3-4BCB-9229-746C43CE3800}"/>
              </a:ext>
            </a:extLst>
          </p:cNvPr>
          <p:cNvSpPr/>
          <p:nvPr/>
        </p:nvSpPr>
        <p:spPr>
          <a:xfrm>
            <a:off x="10489486" y="2165514"/>
            <a:ext cx="1437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True Value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89E859-2020-4F55-866E-ED34C50E2B90}"/>
              </a:ext>
            </a:extLst>
          </p:cNvPr>
          <p:cNvCxnSpPr/>
          <p:nvPr/>
        </p:nvCxnSpPr>
        <p:spPr>
          <a:xfrm>
            <a:off x="9753601" y="2910268"/>
            <a:ext cx="55046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EE97C-4B00-4A0E-A788-BFB53886FCC9}"/>
              </a:ext>
            </a:extLst>
          </p:cNvPr>
          <p:cNvSpPr/>
          <p:nvPr/>
        </p:nvSpPr>
        <p:spPr>
          <a:xfrm>
            <a:off x="10489485" y="2627179"/>
            <a:ext cx="1106564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Salary</a:t>
            </a:r>
          </a:p>
        </p:txBody>
      </p:sp>
      <p:sp>
        <p:nvSpPr>
          <p:cNvPr id="15" name="Text Placeholder 70">
            <a:extLst>
              <a:ext uri="{FF2B5EF4-FFF2-40B4-BE49-F238E27FC236}">
                <a16:creationId xmlns:a16="http://schemas.microsoft.com/office/drawing/2014/main" id="{17B3B2C7-6C3D-4B0B-9E81-769F9732F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7660" y="551545"/>
            <a:ext cx="8316687" cy="54771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Else Has Always Been True</a:t>
            </a:r>
            <a:endParaRPr lang="id-ID" dirty="0">
              <a:solidFill>
                <a:schemeClr val="accent1"/>
              </a:solidFill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1B5FEC2-1DE5-474C-AE01-F1B7349E5291}"/>
              </a:ext>
            </a:extLst>
          </p:cNvPr>
          <p:cNvSpPr txBox="1">
            <a:spLocks/>
          </p:cNvSpPr>
          <p:nvPr/>
        </p:nvSpPr>
        <p:spPr>
          <a:xfrm>
            <a:off x="5912069" y="4262041"/>
            <a:ext cx="5885251" cy="946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2000" i="1" dirty="0">
                <a:latin typeface="+mj-lt"/>
                <a:cs typeface="Calibri"/>
              </a:rPr>
              <a:t>Study after study has shown that </a:t>
            </a:r>
            <a:r>
              <a:rPr lang="en-US" sz="2000" b="1" i="1" dirty="0">
                <a:cs typeface="Calibri"/>
              </a:rPr>
              <a:t>good developers </a:t>
            </a:r>
            <a:r>
              <a:rPr lang="en-US" sz="2000" i="1" dirty="0">
                <a:latin typeface="+mj-lt"/>
                <a:cs typeface="Calibri"/>
              </a:rPr>
              <a:t>can be between </a:t>
            </a:r>
            <a:r>
              <a:rPr lang="en-US" sz="2000" b="1" i="1" dirty="0">
                <a:cs typeface="Calibri"/>
              </a:rPr>
              <a:t>10 and 20 times </a:t>
            </a:r>
            <a:r>
              <a:rPr lang="en-US" sz="2000" i="1" dirty="0">
                <a:latin typeface="+mj-lt"/>
                <a:cs typeface="Calibri"/>
              </a:rPr>
              <a:t>more productive than </a:t>
            </a:r>
            <a:r>
              <a:rPr lang="en-US" sz="2000" b="1" i="1" dirty="0">
                <a:cs typeface="Calibri"/>
              </a:rPr>
              <a:t>poor developers</a:t>
            </a:r>
            <a:r>
              <a:rPr lang="en-US" sz="2000" i="1" dirty="0">
                <a:cs typeface="Calibri"/>
              </a:rPr>
              <a:t>.                                               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/>
              </a:rPr>
              <a:t>- Stephen Palmer</a:t>
            </a:r>
            <a:endParaRPr lang="id-ID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09EBC9-C530-4AEA-9D9A-41B38F6398C4}"/>
              </a:ext>
            </a:extLst>
          </p:cNvPr>
          <p:cNvCxnSpPr/>
          <p:nvPr/>
        </p:nvCxnSpPr>
        <p:spPr>
          <a:xfrm flipV="1">
            <a:off x="1868213" y="931484"/>
            <a:ext cx="0" cy="4948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076F2-1FAC-47C1-A7E7-C8056F132357}"/>
              </a:ext>
            </a:extLst>
          </p:cNvPr>
          <p:cNvCxnSpPr/>
          <p:nvPr/>
        </p:nvCxnSpPr>
        <p:spPr>
          <a:xfrm>
            <a:off x="1860330" y="5888287"/>
            <a:ext cx="7732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40D72-B85D-4EE0-AEDB-580C4D2DBA98}"/>
              </a:ext>
            </a:extLst>
          </p:cNvPr>
          <p:cNvSpPr/>
          <p:nvPr/>
        </p:nvSpPr>
        <p:spPr>
          <a:xfrm>
            <a:off x="360764" y="2854175"/>
            <a:ext cx="1576896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</a:rPr>
              <a:t>Money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DA842B-5959-43EC-9C63-988528C76359}"/>
              </a:ext>
            </a:extLst>
          </p:cNvPr>
          <p:cNvSpPr/>
          <p:nvPr/>
        </p:nvSpPr>
        <p:spPr>
          <a:xfrm>
            <a:off x="5486400" y="6022686"/>
            <a:ext cx="1576896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1642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F48636-07DA-4098-A7AE-8A6C9548D3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r="8120"/>
          <a:stretch>
            <a:fillRect/>
          </a:stretch>
        </p:blipFill>
        <p:spPr/>
      </p:pic>
      <p:sp>
        <p:nvSpPr>
          <p:cNvPr id="21" name="Freeform: Shape 20"/>
          <p:cNvSpPr/>
          <p:nvPr/>
        </p:nvSpPr>
        <p:spPr>
          <a:xfrm>
            <a:off x="7334252" y="591460"/>
            <a:ext cx="4552951" cy="5675087"/>
          </a:xfrm>
          <a:custGeom>
            <a:avLst/>
            <a:gdLst>
              <a:gd name="connsiteX0" fmla="*/ 1 w 4552950"/>
              <a:gd name="connsiteY0" fmla="*/ 499851 h 5675086"/>
              <a:gd name="connsiteX1" fmla="*/ 1 w 4552950"/>
              <a:gd name="connsiteY1" fmla="*/ 811011 h 5675086"/>
              <a:gd name="connsiteX2" fmla="*/ 183812 w 4552950"/>
              <a:gd name="connsiteY2" fmla="*/ 655431 h 5675086"/>
              <a:gd name="connsiteX3" fmla="*/ 0 w 4552950"/>
              <a:gd name="connsiteY3" fmla="*/ 0 h 5675086"/>
              <a:gd name="connsiteX4" fmla="*/ 4552950 w 4552950"/>
              <a:gd name="connsiteY4" fmla="*/ 0 h 5675086"/>
              <a:gd name="connsiteX5" fmla="*/ 4552950 w 4552950"/>
              <a:gd name="connsiteY5" fmla="*/ 5675086 h 5675086"/>
              <a:gd name="connsiteX6" fmla="*/ 0 w 4552950"/>
              <a:gd name="connsiteY6" fmla="*/ 5675086 h 567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5675086">
                <a:moveTo>
                  <a:pt x="1" y="499851"/>
                </a:moveTo>
                <a:lnTo>
                  <a:pt x="1" y="811011"/>
                </a:lnTo>
                <a:lnTo>
                  <a:pt x="183812" y="655431"/>
                </a:lnTo>
                <a:close/>
                <a:moveTo>
                  <a:pt x="0" y="0"/>
                </a:moveTo>
                <a:lnTo>
                  <a:pt x="4552950" y="0"/>
                </a:lnTo>
                <a:lnTo>
                  <a:pt x="4552950" y="5675086"/>
                </a:lnTo>
                <a:lnTo>
                  <a:pt x="0" y="567508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7715648" y="979210"/>
            <a:ext cx="4054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Ancient History</a:t>
            </a:r>
            <a:endParaRPr lang="id-ID" sz="4000" b="1" dirty="0">
              <a:solidFill>
                <a:schemeClr val="bg1"/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15652" y="2782276"/>
            <a:ext cx="3852519" cy="95410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Developers lived in monolithic silos</a:t>
            </a: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715653" y="3736383"/>
            <a:ext cx="3852517" cy="1912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4000"/>
              </a:lnSpc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cs typeface="Calibri"/>
              </a:rPr>
              <a:t>Vendors ruled and </a:t>
            </a:r>
            <a:r>
              <a:rPr lang="en-US" sz="2000" b="1" u="sng" dirty="0">
                <a:solidFill>
                  <a:schemeClr val="bg1"/>
                </a:solidFill>
                <a:latin typeface="+mj-lt"/>
                <a:cs typeface="Calibri"/>
              </a:rPr>
              <a:t>clear</a:t>
            </a:r>
            <a:r>
              <a:rPr lang="en-US" sz="2000" b="1" dirty="0">
                <a:solidFill>
                  <a:schemeClr val="bg1"/>
                </a:solidFill>
                <a:latin typeface="+mj-lt"/>
                <a:cs typeface="Calibri"/>
              </a:rPr>
              <a:t> lines were drawn (e.g. Java vs. Microsoft)</a:t>
            </a:r>
            <a:endParaRPr lang="id-ID" sz="20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7875873" y="1687096"/>
            <a:ext cx="315628" cy="45719"/>
          </a:xfrm>
          <a:prstGeom prst="roundRect">
            <a:avLst>
              <a:gd name="adj" fmla="val 93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25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/>
      <p:bldP spid="13" grpId="0"/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BD7F3A-771A-4881-A796-84343402F9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0" b="28080"/>
          <a:stretch>
            <a:fillRect/>
          </a:stretch>
        </p:blipFill>
        <p:spPr/>
      </p:pic>
      <p:sp>
        <p:nvSpPr>
          <p:cNvPr id="3" name="Rectangle: Rounded Corners 2"/>
          <p:cNvSpPr>
            <a:spLocks noChangeAspect="1"/>
          </p:cNvSpPr>
          <p:nvPr/>
        </p:nvSpPr>
        <p:spPr>
          <a:xfrm rot="2700000">
            <a:off x="5146941" y="2249263"/>
            <a:ext cx="1898121" cy="1898121"/>
          </a:xfrm>
          <a:prstGeom prst="roundRect">
            <a:avLst>
              <a:gd name="adj" fmla="val 30266"/>
            </a:avLst>
          </a:prstGeom>
          <a:solidFill>
            <a:schemeClr val="tx2">
              <a:lumMod val="90000"/>
              <a:lumOff val="1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4997992" y="2950260"/>
            <a:ext cx="2196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Everywhere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4999" y="4615789"/>
            <a:ext cx="4788964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UX pressure</a:t>
            </a:r>
            <a:r>
              <a:rPr lang="id-ID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 </a:t>
            </a:r>
            <a:r>
              <a:rPr lang="en-US" dirty="0">
                <a:latin typeface="Calibri Light"/>
                <a:cs typeface="Calibri Light"/>
              </a:rPr>
              <a:t>combined with the device revolution and overlapping human-computer modalities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34998" y="4187607"/>
            <a:ext cx="3852519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User Interface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24920" y="4615791"/>
            <a:ext cx="4043103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The era of relational databases</a:t>
            </a:r>
            <a:r>
              <a:rPr lang="id-ID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 </a:t>
            </a:r>
            <a:r>
              <a:rPr lang="en-US" dirty="0">
                <a:latin typeface="Calibri Light"/>
                <a:cs typeface="Calibri Light"/>
              </a:rPr>
              <a:t>is over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24920" y="4187609"/>
            <a:ext cx="3852519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The Data Layer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34999" y="5810607"/>
            <a:ext cx="4043103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Traditional OO </a:t>
            </a:r>
            <a:r>
              <a:rPr lang="en-US" dirty="0">
                <a:latin typeface="Calibri Light"/>
                <a:cs typeface="Calibri Light"/>
              </a:rPr>
              <a:t>could not survive the changes both up and downstream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34998" y="5382425"/>
            <a:ext cx="3852519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The Business Layer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24920" y="5810610"/>
            <a:ext cx="4043103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Speed and complexity</a:t>
            </a:r>
            <a:r>
              <a:rPr lang="id-ID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 </a:t>
            </a:r>
            <a:r>
              <a:rPr lang="en-US" dirty="0">
                <a:latin typeface="Calibri Light"/>
                <a:cs typeface="Calibri Light"/>
              </a:rPr>
              <a:t>conspire to break down the walls between development and operations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24920" y="5382427"/>
            <a:ext cx="3852519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Operations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46287" y="408429"/>
            <a:ext cx="449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Balkanization</a:t>
            </a:r>
            <a:endParaRPr lang="id-ID" sz="54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3" name="Rectangle: Rounded Corners 52"/>
          <p:cNvSpPr/>
          <p:nvPr/>
        </p:nvSpPr>
        <p:spPr>
          <a:xfrm>
            <a:off x="5938187" y="1192520"/>
            <a:ext cx="315628" cy="45719"/>
          </a:xfrm>
          <a:prstGeom prst="roundRect">
            <a:avLst>
              <a:gd name="adj" fmla="val 938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3" name="Freeform 45">
            <a:extLst>
              <a:ext uri="{FF2B5EF4-FFF2-40B4-BE49-F238E27FC236}">
                <a16:creationId xmlns:a16="http://schemas.microsoft.com/office/drawing/2014/main" id="{36ABDFAA-ED0C-4DFE-AB7F-EBC05C37DA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4667" y="4257400"/>
            <a:ext cx="430742" cy="573428"/>
          </a:xfrm>
          <a:custGeom>
            <a:avLst/>
            <a:gdLst>
              <a:gd name="T0" fmla="*/ 76 w 84"/>
              <a:gd name="T1" fmla="*/ 0 h 112"/>
              <a:gd name="T2" fmla="*/ 8 w 84"/>
              <a:gd name="T3" fmla="*/ 0 h 112"/>
              <a:gd name="T4" fmla="*/ 0 w 84"/>
              <a:gd name="T5" fmla="*/ 8 h 112"/>
              <a:gd name="T6" fmla="*/ 0 w 84"/>
              <a:gd name="T7" fmla="*/ 104 h 112"/>
              <a:gd name="T8" fmla="*/ 8 w 84"/>
              <a:gd name="T9" fmla="*/ 112 h 112"/>
              <a:gd name="T10" fmla="*/ 76 w 84"/>
              <a:gd name="T11" fmla="*/ 112 h 112"/>
              <a:gd name="T12" fmla="*/ 84 w 84"/>
              <a:gd name="T13" fmla="*/ 104 h 112"/>
              <a:gd name="T14" fmla="*/ 84 w 84"/>
              <a:gd name="T15" fmla="*/ 8 h 112"/>
              <a:gd name="T16" fmla="*/ 76 w 84"/>
              <a:gd name="T17" fmla="*/ 0 h 112"/>
              <a:gd name="T18" fmla="*/ 42 w 84"/>
              <a:gd name="T19" fmla="*/ 4 h 112"/>
              <a:gd name="T20" fmla="*/ 44 w 84"/>
              <a:gd name="T21" fmla="*/ 6 h 112"/>
              <a:gd name="T22" fmla="*/ 42 w 84"/>
              <a:gd name="T23" fmla="*/ 8 h 112"/>
              <a:gd name="T24" fmla="*/ 40 w 84"/>
              <a:gd name="T25" fmla="*/ 6 h 112"/>
              <a:gd name="T26" fmla="*/ 42 w 84"/>
              <a:gd name="T27" fmla="*/ 4 h 112"/>
              <a:gd name="T28" fmla="*/ 42 w 84"/>
              <a:gd name="T29" fmla="*/ 104 h 112"/>
              <a:gd name="T30" fmla="*/ 36 w 84"/>
              <a:gd name="T31" fmla="*/ 98 h 112"/>
              <a:gd name="T32" fmla="*/ 42 w 84"/>
              <a:gd name="T33" fmla="*/ 92 h 112"/>
              <a:gd name="T34" fmla="*/ 48 w 84"/>
              <a:gd name="T35" fmla="*/ 98 h 112"/>
              <a:gd name="T36" fmla="*/ 42 w 84"/>
              <a:gd name="T37" fmla="*/ 104 h 112"/>
              <a:gd name="T38" fmla="*/ 72 w 84"/>
              <a:gd name="T39" fmla="*/ 88 h 112"/>
              <a:gd name="T40" fmla="*/ 12 w 84"/>
              <a:gd name="T41" fmla="*/ 88 h 112"/>
              <a:gd name="T42" fmla="*/ 12 w 84"/>
              <a:gd name="T43" fmla="*/ 16 h 112"/>
              <a:gd name="T44" fmla="*/ 72 w 84"/>
              <a:gd name="T45" fmla="*/ 16 h 112"/>
              <a:gd name="T46" fmla="*/ 72 w 84"/>
              <a:gd name="T47" fmla="*/ 8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4" h="112">
                <a:moveTo>
                  <a:pt x="7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8"/>
                  <a:pt x="4" y="112"/>
                  <a:pt x="8" y="112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80" y="112"/>
                  <a:pt x="84" y="108"/>
                  <a:pt x="84" y="104"/>
                </a:cubicBezTo>
                <a:cubicBezTo>
                  <a:pt x="84" y="8"/>
                  <a:pt x="84" y="8"/>
                  <a:pt x="84" y="8"/>
                </a:cubicBezTo>
                <a:cubicBezTo>
                  <a:pt x="84" y="4"/>
                  <a:pt x="80" y="0"/>
                  <a:pt x="76" y="0"/>
                </a:cubicBezTo>
                <a:close/>
                <a:moveTo>
                  <a:pt x="42" y="4"/>
                </a:moveTo>
                <a:cubicBezTo>
                  <a:pt x="43" y="4"/>
                  <a:pt x="44" y="5"/>
                  <a:pt x="44" y="6"/>
                </a:cubicBezTo>
                <a:cubicBezTo>
                  <a:pt x="44" y="7"/>
                  <a:pt x="43" y="8"/>
                  <a:pt x="42" y="8"/>
                </a:cubicBezTo>
                <a:cubicBezTo>
                  <a:pt x="41" y="8"/>
                  <a:pt x="40" y="7"/>
                  <a:pt x="40" y="6"/>
                </a:cubicBezTo>
                <a:cubicBezTo>
                  <a:pt x="40" y="5"/>
                  <a:pt x="41" y="4"/>
                  <a:pt x="42" y="4"/>
                </a:cubicBezTo>
                <a:close/>
                <a:moveTo>
                  <a:pt x="42" y="104"/>
                </a:moveTo>
                <a:cubicBezTo>
                  <a:pt x="39" y="104"/>
                  <a:pt x="36" y="101"/>
                  <a:pt x="36" y="98"/>
                </a:cubicBezTo>
                <a:cubicBezTo>
                  <a:pt x="36" y="95"/>
                  <a:pt x="39" y="92"/>
                  <a:pt x="42" y="92"/>
                </a:cubicBezTo>
                <a:cubicBezTo>
                  <a:pt x="45" y="92"/>
                  <a:pt x="48" y="95"/>
                  <a:pt x="48" y="98"/>
                </a:cubicBezTo>
                <a:cubicBezTo>
                  <a:pt x="48" y="101"/>
                  <a:pt x="45" y="104"/>
                  <a:pt x="42" y="104"/>
                </a:cubicBezTo>
                <a:close/>
                <a:moveTo>
                  <a:pt x="72" y="88"/>
                </a:moveTo>
                <a:cubicBezTo>
                  <a:pt x="12" y="88"/>
                  <a:pt x="12" y="88"/>
                  <a:pt x="12" y="88"/>
                </a:cubicBezTo>
                <a:cubicBezTo>
                  <a:pt x="12" y="16"/>
                  <a:pt x="12" y="16"/>
                  <a:pt x="12" y="16"/>
                </a:cubicBezTo>
                <a:cubicBezTo>
                  <a:pt x="72" y="16"/>
                  <a:pt x="72" y="16"/>
                  <a:pt x="72" y="16"/>
                </a:cubicBezTo>
                <a:lnTo>
                  <a:pt x="72" y="8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025FA3-EA48-45E4-95C4-8FE88AD82BB7}"/>
              </a:ext>
            </a:extLst>
          </p:cNvPr>
          <p:cNvGrpSpPr>
            <a:grpSpLocks noChangeAspect="1"/>
          </p:cNvGrpSpPr>
          <p:nvPr/>
        </p:nvGrpSpPr>
        <p:grpSpPr>
          <a:xfrm>
            <a:off x="6896975" y="4265717"/>
            <a:ext cx="595640" cy="605507"/>
            <a:chOff x="1114425" y="4411663"/>
            <a:chExt cx="287338" cy="292099"/>
          </a:xfrm>
        </p:grpSpPr>
        <p:sp>
          <p:nvSpPr>
            <p:cNvPr id="35" name="Freeform 182">
              <a:extLst>
                <a:ext uri="{FF2B5EF4-FFF2-40B4-BE49-F238E27FC236}">
                  <a16:creationId xmlns:a16="http://schemas.microsoft.com/office/drawing/2014/main" id="{955C4A7A-98AF-4DE2-98E9-75469D844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4603750"/>
              <a:ext cx="287338" cy="100012"/>
            </a:xfrm>
            <a:custGeom>
              <a:avLst/>
              <a:gdLst>
                <a:gd name="T0" fmla="*/ 117 w 118"/>
                <a:gd name="T1" fmla="*/ 8 h 41"/>
                <a:gd name="T2" fmla="*/ 100 w 118"/>
                <a:gd name="T3" fmla="*/ 0 h 41"/>
                <a:gd name="T4" fmla="*/ 92 w 118"/>
                <a:gd name="T5" fmla="*/ 4 h 41"/>
                <a:gd name="T6" fmla="*/ 105 w 118"/>
                <a:gd name="T7" fmla="*/ 11 h 41"/>
                <a:gd name="T8" fmla="*/ 62 w 118"/>
                <a:gd name="T9" fmla="*/ 33 h 41"/>
                <a:gd name="T10" fmla="*/ 59 w 118"/>
                <a:gd name="T11" fmla="*/ 33 h 41"/>
                <a:gd name="T12" fmla="*/ 57 w 118"/>
                <a:gd name="T13" fmla="*/ 33 h 41"/>
                <a:gd name="T14" fmla="*/ 14 w 118"/>
                <a:gd name="T15" fmla="*/ 11 h 41"/>
                <a:gd name="T16" fmla="*/ 27 w 118"/>
                <a:gd name="T17" fmla="*/ 4 h 41"/>
                <a:gd name="T18" fmla="*/ 18 w 118"/>
                <a:gd name="T19" fmla="*/ 0 h 41"/>
                <a:gd name="T20" fmla="*/ 2 w 118"/>
                <a:gd name="T21" fmla="*/ 8 h 41"/>
                <a:gd name="T22" fmla="*/ 0 w 118"/>
                <a:gd name="T23" fmla="*/ 11 h 41"/>
                <a:gd name="T24" fmla="*/ 2 w 118"/>
                <a:gd name="T25" fmla="*/ 14 h 41"/>
                <a:gd name="T26" fmla="*/ 53 w 118"/>
                <a:gd name="T27" fmla="*/ 39 h 41"/>
                <a:gd name="T28" fmla="*/ 59 w 118"/>
                <a:gd name="T29" fmla="*/ 41 h 41"/>
                <a:gd name="T30" fmla="*/ 65 w 118"/>
                <a:gd name="T31" fmla="*/ 39 h 41"/>
                <a:gd name="T32" fmla="*/ 117 w 118"/>
                <a:gd name="T33" fmla="*/ 14 h 41"/>
                <a:gd name="T34" fmla="*/ 118 w 118"/>
                <a:gd name="T35" fmla="*/ 11 h 41"/>
                <a:gd name="T36" fmla="*/ 117 w 118"/>
                <a:gd name="T37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41">
                  <a:moveTo>
                    <a:pt x="117" y="8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0" y="33"/>
                    <a:pt x="59" y="33"/>
                  </a:cubicBezTo>
                  <a:cubicBezTo>
                    <a:pt x="59" y="33"/>
                    <a:pt x="58" y="33"/>
                    <a:pt x="57" y="3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5" y="40"/>
                    <a:pt x="57" y="41"/>
                    <a:pt x="59" y="41"/>
                  </a:cubicBezTo>
                  <a:cubicBezTo>
                    <a:pt x="61" y="41"/>
                    <a:pt x="63" y="40"/>
                    <a:pt x="65" y="39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8" y="13"/>
                    <a:pt x="118" y="12"/>
                    <a:pt x="118" y="11"/>
                  </a:cubicBezTo>
                  <a:cubicBezTo>
                    <a:pt x="118" y="10"/>
                    <a:pt x="118" y="9"/>
                    <a:pt x="11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3">
              <a:extLst>
                <a:ext uri="{FF2B5EF4-FFF2-40B4-BE49-F238E27FC236}">
                  <a16:creationId xmlns:a16="http://schemas.microsoft.com/office/drawing/2014/main" id="{4F463025-CF3E-40AF-B6D1-4C4661EDE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4530725"/>
              <a:ext cx="287338" cy="100012"/>
            </a:xfrm>
            <a:custGeom>
              <a:avLst/>
              <a:gdLst>
                <a:gd name="T0" fmla="*/ 117 w 118"/>
                <a:gd name="T1" fmla="*/ 8 h 41"/>
                <a:gd name="T2" fmla="*/ 100 w 118"/>
                <a:gd name="T3" fmla="*/ 0 h 41"/>
                <a:gd name="T4" fmla="*/ 69 w 118"/>
                <a:gd name="T5" fmla="*/ 16 h 41"/>
                <a:gd name="T6" fmla="*/ 59 w 118"/>
                <a:gd name="T7" fmla="*/ 18 h 41"/>
                <a:gd name="T8" fmla="*/ 50 w 118"/>
                <a:gd name="T9" fmla="*/ 16 h 41"/>
                <a:gd name="T10" fmla="*/ 18 w 118"/>
                <a:gd name="T11" fmla="*/ 0 h 41"/>
                <a:gd name="T12" fmla="*/ 2 w 118"/>
                <a:gd name="T13" fmla="*/ 8 h 41"/>
                <a:gd name="T14" fmla="*/ 0 w 118"/>
                <a:gd name="T15" fmla="*/ 11 h 41"/>
                <a:gd name="T16" fmla="*/ 2 w 118"/>
                <a:gd name="T17" fmla="*/ 14 h 41"/>
                <a:gd name="T18" fmla="*/ 53 w 118"/>
                <a:gd name="T19" fmla="*/ 39 h 41"/>
                <a:gd name="T20" fmla="*/ 59 w 118"/>
                <a:gd name="T21" fmla="*/ 41 h 41"/>
                <a:gd name="T22" fmla="*/ 65 w 118"/>
                <a:gd name="T23" fmla="*/ 39 h 41"/>
                <a:gd name="T24" fmla="*/ 117 w 118"/>
                <a:gd name="T25" fmla="*/ 14 h 41"/>
                <a:gd name="T26" fmla="*/ 118 w 118"/>
                <a:gd name="T27" fmla="*/ 11 h 41"/>
                <a:gd name="T28" fmla="*/ 117 w 118"/>
                <a:gd name="T2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8" h="41">
                  <a:moveTo>
                    <a:pt x="117" y="8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6" y="17"/>
                    <a:pt x="63" y="18"/>
                    <a:pt x="59" y="18"/>
                  </a:cubicBezTo>
                  <a:cubicBezTo>
                    <a:pt x="56" y="18"/>
                    <a:pt x="53" y="17"/>
                    <a:pt x="50" y="1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5" y="40"/>
                    <a:pt x="57" y="41"/>
                    <a:pt x="59" y="41"/>
                  </a:cubicBezTo>
                  <a:cubicBezTo>
                    <a:pt x="61" y="41"/>
                    <a:pt x="63" y="40"/>
                    <a:pt x="65" y="39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8" y="13"/>
                    <a:pt x="118" y="12"/>
                    <a:pt x="118" y="11"/>
                  </a:cubicBezTo>
                  <a:cubicBezTo>
                    <a:pt x="118" y="10"/>
                    <a:pt x="118" y="9"/>
                    <a:pt x="11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4">
              <a:extLst>
                <a:ext uri="{FF2B5EF4-FFF2-40B4-BE49-F238E27FC236}">
                  <a16:creationId xmlns:a16="http://schemas.microsoft.com/office/drawing/2014/main" id="{E77A4713-7280-4DF0-B41F-BDCB39CA6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4411663"/>
              <a:ext cx="287338" cy="142875"/>
            </a:xfrm>
            <a:custGeom>
              <a:avLst/>
              <a:gdLst>
                <a:gd name="T0" fmla="*/ 2 w 118"/>
                <a:gd name="T1" fmla="*/ 33 h 59"/>
                <a:gd name="T2" fmla="*/ 53 w 118"/>
                <a:gd name="T3" fmla="*/ 58 h 59"/>
                <a:gd name="T4" fmla="*/ 59 w 118"/>
                <a:gd name="T5" fmla="*/ 59 h 59"/>
                <a:gd name="T6" fmla="*/ 65 w 118"/>
                <a:gd name="T7" fmla="*/ 58 h 59"/>
                <a:gd name="T8" fmla="*/ 117 w 118"/>
                <a:gd name="T9" fmla="*/ 33 h 59"/>
                <a:gd name="T10" fmla="*/ 118 w 118"/>
                <a:gd name="T11" fmla="*/ 30 h 59"/>
                <a:gd name="T12" fmla="*/ 117 w 118"/>
                <a:gd name="T13" fmla="*/ 27 h 59"/>
                <a:gd name="T14" fmla="*/ 65 w 118"/>
                <a:gd name="T15" fmla="*/ 1 h 59"/>
                <a:gd name="T16" fmla="*/ 59 w 118"/>
                <a:gd name="T17" fmla="*/ 0 h 59"/>
                <a:gd name="T18" fmla="*/ 53 w 118"/>
                <a:gd name="T19" fmla="*/ 1 h 59"/>
                <a:gd name="T20" fmla="*/ 2 w 118"/>
                <a:gd name="T21" fmla="*/ 27 h 59"/>
                <a:gd name="T22" fmla="*/ 0 w 118"/>
                <a:gd name="T23" fmla="*/ 30 h 59"/>
                <a:gd name="T24" fmla="*/ 2 w 118"/>
                <a:gd name="T25" fmla="*/ 3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59">
                  <a:moveTo>
                    <a:pt x="2" y="33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5" y="59"/>
                    <a:pt x="57" y="59"/>
                    <a:pt x="59" y="59"/>
                  </a:cubicBezTo>
                  <a:cubicBezTo>
                    <a:pt x="61" y="59"/>
                    <a:pt x="63" y="59"/>
                    <a:pt x="65" y="58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8" y="32"/>
                    <a:pt x="118" y="31"/>
                    <a:pt x="118" y="30"/>
                  </a:cubicBezTo>
                  <a:cubicBezTo>
                    <a:pt x="118" y="29"/>
                    <a:pt x="118" y="28"/>
                    <a:pt x="117" y="27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3" y="1"/>
                    <a:pt x="61" y="0"/>
                    <a:pt x="59" y="0"/>
                  </a:cubicBezTo>
                  <a:cubicBezTo>
                    <a:pt x="57" y="0"/>
                    <a:pt x="55" y="1"/>
                    <a:pt x="53" y="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8"/>
                    <a:pt x="0" y="29"/>
                    <a:pt x="0" y="30"/>
                  </a:cubicBezTo>
                  <a:cubicBezTo>
                    <a:pt x="0" y="31"/>
                    <a:pt x="1" y="32"/>
                    <a:pt x="2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4210C-986B-45B8-A79B-520177E4FB11}"/>
              </a:ext>
            </a:extLst>
          </p:cNvPr>
          <p:cNvGrpSpPr>
            <a:grpSpLocks noChangeAspect="1"/>
          </p:cNvGrpSpPr>
          <p:nvPr/>
        </p:nvGrpSpPr>
        <p:grpSpPr>
          <a:xfrm>
            <a:off x="477277" y="5609749"/>
            <a:ext cx="665521" cy="662526"/>
            <a:chOff x="3440113" y="6510338"/>
            <a:chExt cx="352425" cy="350838"/>
          </a:xfrm>
        </p:grpSpPr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5E6980C7-3D30-4FE9-B3F5-E0EA13A23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6751638"/>
              <a:ext cx="111125" cy="109538"/>
            </a:xfrm>
            <a:custGeom>
              <a:avLst/>
              <a:gdLst>
                <a:gd name="T0" fmla="*/ 40 w 40"/>
                <a:gd name="T1" fmla="*/ 32 h 40"/>
                <a:gd name="T2" fmla="*/ 32 w 40"/>
                <a:gd name="T3" fmla="*/ 40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8 w 40"/>
                <a:gd name="T11" fmla="*/ 0 h 40"/>
                <a:gd name="T12" fmla="*/ 32 w 40"/>
                <a:gd name="T13" fmla="*/ 0 h 40"/>
                <a:gd name="T14" fmla="*/ 40 w 40"/>
                <a:gd name="T15" fmla="*/ 8 h 40"/>
                <a:gd name="T16" fmla="*/ 40 w 40"/>
                <a:gd name="T1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0">
                  <a:moveTo>
                    <a:pt x="40" y="32"/>
                  </a:moveTo>
                  <a:cubicBezTo>
                    <a:pt x="40" y="36"/>
                    <a:pt x="36" y="40"/>
                    <a:pt x="32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4"/>
                    <a:pt x="40" y="8"/>
                  </a:cubicBezTo>
                  <a:lnTo>
                    <a:pt x="4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436226A1-FE23-4667-8A78-F7CA61434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413" y="6751638"/>
              <a:ext cx="111125" cy="109538"/>
            </a:xfrm>
            <a:custGeom>
              <a:avLst/>
              <a:gdLst>
                <a:gd name="T0" fmla="*/ 40 w 40"/>
                <a:gd name="T1" fmla="*/ 32 h 40"/>
                <a:gd name="T2" fmla="*/ 32 w 40"/>
                <a:gd name="T3" fmla="*/ 40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8 w 40"/>
                <a:gd name="T11" fmla="*/ 0 h 40"/>
                <a:gd name="T12" fmla="*/ 32 w 40"/>
                <a:gd name="T13" fmla="*/ 0 h 40"/>
                <a:gd name="T14" fmla="*/ 40 w 40"/>
                <a:gd name="T15" fmla="*/ 8 h 40"/>
                <a:gd name="T16" fmla="*/ 40 w 40"/>
                <a:gd name="T1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0">
                  <a:moveTo>
                    <a:pt x="40" y="32"/>
                  </a:moveTo>
                  <a:cubicBezTo>
                    <a:pt x="40" y="36"/>
                    <a:pt x="36" y="40"/>
                    <a:pt x="32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4"/>
                    <a:pt x="40" y="8"/>
                  </a:cubicBezTo>
                  <a:lnTo>
                    <a:pt x="4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03056885-B8EC-4402-A944-49CA05213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0763" y="6510338"/>
              <a:ext cx="111125" cy="109538"/>
            </a:xfrm>
            <a:custGeom>
              <a:avLst/>
              <a:gdLst>
                <a:gd name="T0" fmla="*/ 32 w 40"/>
                <a:gd name="T1" fmla="*/ 8 h 40"/>
                <a:gd name="T2" fmla="*/ 32 w 40"/>
                <a:gd name="T3" fmla="*/ 32 h 40"/>
                <a:gd name="T4" fmla="*/ 8 w 40"/>
                <a:gd name="T5" fmla="*/ 32 h 40"/>
                <a:gd name="T6" fmla="*/ 8 w 40"/>
                <a:gd name="T7" fmla="*/ 8 h 40"/>
                <a:gd name="T8" fmla="*/ 32 w 40"/>
                <a:gd name="T9" fmla="*/ 8 h 40"/>
                <a:gd name="T10" fmla="*/ 32 w 40"/>
                <a:gd name="T11" fmla="*/ 0 h 40"/>
                <a:gd name="T12" fmla="*/ 8 w 40"/>
                <a:gd name="T13" fmla="*/ 0 h 40"/>
                <a:gd name="T14" fmla="*/ 0 w 40"/>
                <a:gd name="T15" fmla="*/ 8 h 40"/>
                <a:gd name="T16" fmla="*/ 0 w 40"/>
                <a:gd name="T17" fmla="*/ 32 h 40"/>
                <a:gd name="T18" fmla="*/ 8 w 40"/>
                <a:gd name="T19" fmla="*/ 40 h 40"/>
                <a:gd name="T20" fmla="*/ 32 w 40"/>
                <a:gd name="T21" fmla="*/ 40 h 40"/>
                <a:gd name="T22" fmla="*/ 40 w 40"/>
                <a:gd name="T23" fmla="*/ 32 h 40"/>
                <a:gd name="T24" fmla="*/ 40 w 40"/>
                <a:gd name="T25" fmla="*/ 8 h 40"/>
                <a:gd name="T26" fmla="*/ 32 w 40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0">
                  <a:moveTo>
                    <a:pt x="32" y="8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4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6" y="40"/>
                    <a:pt x="40" y="36"/>
                    <a:pt x="40" y="3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5935FEEB-3C26-4C00-8E34-187C32284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563" y="6675438"/>
              <a:ext cx="120650" cy="141288"/>
            </a:xfrm>
            <a:custGeom>
              <a:avLst/>
              <a:gdLst>
                <a:gd name="T0" fmla="*/ 8 w 44"/>
                <a:gd name="T1" fmla="*/ 52 h 52"/>
                <a:gd name="T2" fmla="*/ 0 w 44"/>
                <a:gd name="T3" fmla="*/ 52 h 52"/>
                <a:gd name="T4" fmla="*/ 0 w 44"/>
                <a:gd name="T5" fmla="*/ 12 h 52"/>
                <a:gd name="T6" fmla="*/ 12 w 44"/>
                <a:gd name="T7" fmla="*/ 0 h 52"/>
                <a:gd name="T8" fmla="*/ 44 w 44"/>
                <a:gd name="T9" fmla="*/ 0 h 52"/>
                <a:gd name="T10" fmla="*/ 44 w 44"/>
                <a:gd name="T11" fmla="*/ 8 h 52"/>
                <a:gd name="T12" fmla="*/ 12 w 44"/>
                <a:gd name="T13" fmla="*/ 8 h 52"/>
                <a:gd name="T14" fmla="*/ 8 w 44"/>
                <a:gd name="T15" fmla="*/ 12 h 52"/>
                <a:gd name="T16" fmla="*/ 8 w 4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2">
                  <a:moveTo>
                    <a:pt x="8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lnTo>
                    <a:pt x="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57AF7484-0467-4F23-BF62-15A7E1F09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438" y="6675438"/>
              <a:ext cx="120650" cy="141288"/>
            </a:xfrm>
            <a:custGeom>
              <a:avLst/>
              <a:gdLst>
                <a:gd name="T0" fmla="*/ 44 w 44"/>
                <a:gd name="T1" fmla="*/ 52 h 52"/>
                <a:gd name="T2" fmla="*/ 36 w 44"/>
                <a:gd name="T3" fmla="*/ 52 h 52"/>
                <a:gd name="T4" fmla="*/ 36 w 44"/>
                <a:gd name="T5" fmla="*/ 12 h 52"/>
                <a:gd name="T6" fmla="*/ 32 w 44"/>
                <a:gd name="T7" fmla="*/ 8 h 52"/>
                <a:gd name="T8" fmla="*/ 0 w 44"/>
                <a:gd name="T9" fmla="*/ 8 h 52"/>
                <a:gd name="T10" fmla="*/ 0 w 44"/>
                <a:gd name="T11" fmla="*/ 0 h 52"/>
                <a:gd name="T12" fmla="*/ 32 w 44"/>
                <a:gd name="T13" fmla="*/ 0 h 52"/>
                <a:gd name="T14" fmla="*/ 44 w 44"/>
                <a:gd name="T15" fmla="*/ 12 h 52"/>
                <a:gd name="T16" fmla="*/ 44 w 4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2">
                  <a:moveTo>
                    <a:pt x="44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0"/>
                    <a:pt x="34" y="8"/>
                    <a:pt x="3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9" y="0"/>
                    <a:pt x="44" y="5"/>
                    <a:pt x="44" y="12"/>
                  </a:cubicBezTo>
                  <a:lnTo>
                    <a:pt x="4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57">
              <a:extLst>
                <a:ext uri="{FF2B5EF4-FFF2-40B4-BE49-F238E27FC236}">
                  <a16:creationId xmlns:a16="http://schemas.microsoft.com/office/drawing/2014/main" id="{25B2FA83-8AE2-4937-94F1-333DDB309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5213" y="6565901"/>
              <a:ext cx="22225" cy="131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8">
              <a:extLst>
                <a:ext uri="{FF2B5EF4-FFF2-40B4-BE49-F238E27FC236}">
                  <a16:creationId xmlns:a16="http://schemas.microsoft.com/office/drawing/2014/main" id="{3C05CE9B-69BF-4AED-A8B5-81279DB9E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2988" y="6664326"/>
              <a:ext cx="66675" cy="428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DD21842-D26E-44F6-870D-C9656D49AE15}"/>
              </a:ext>
            </a:extLst>
          </p:cNvPr>
          <p:cNvGrpSpPr>
            <a:grpSpLocks noChangeAspect="1"/>
          </p:cNvGrpSpPr>
          <p:nvPr/>
        </p:nvGrpSpPr>
        <p:grpSpPr>
          <a:xfrm>
            <a:off x="6838255" y="5582010"/>
            <a:ext cx="698016" cy="606325"/>
            <a:chOff x="6127750" y="7858126"/>
            <a:chExt cx="374650" cy="325437"/>
          </a:xfrm>
        </p:grpSpPr>
        <p:sp>
          <p:nvSpPr>
            <p:cNvPr id="55" name="Freeform 155">
              <a:extLst>
                <a:ext uri="{FF2B5EF4-FFF2-40B4-BE49-F238E27FC236}">
                  <a16:creationId xmlns:a16="http://schemas.microsoft.com/office/drawing/2014/main" id="{19701D17-1EF1-471F-998F-B4EF812D9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7750" y="7929563"/>
              <a:ext cx="241300" cy="254000"/>
            </a:xfrm>
            <a:custGeom>
              <a:avLst/>
              <a:gdLst>
                <a:gd name="T0" fmla="*/ 77 w 80"/>
                <a:gd name="T1" fmla="*/ 48 h 84"/>
                <a:gd name="T2" fmla="*/ 80 w 80"/>
                <a:gd name="T3" fmla="*/ 44 h 84"/>
                <a:gd name="T4" fmla="*/ 80 w 80"/>
                <a:gd name="T5" fmla="*/ 40 h 84"/>
                <a:gd name="T6" fmla="*/ 77 w 80"/>
                <a:gd name="T7" fmla="*/ 36 h 84"/>
                <a:gd name="T8" fmla="*/ 74 w 80"/>
                <a:gd name="T9" fmla="*/ 36 h 84"/>
                <a:gd name="T10" fmla="*/ 68 w 80"/>
                <a:gd name="T11" fmla="*/ 23 h 84"/>
                <a:gd name="T12" fmla="*/ 72 w 80"/>
                <a:gd name="T13" fmla="*/ 19 h 84"/>
                <a:gd name="T14" fmla="*/ 73 w 80"/>
                <a:gd name="T15" fmla="*/ 16 h 84"/>
                <a:gd name="T16" fmla="*/ 72 w 80"/>
                <a:gd name="T17" fmla="*/ 14 h 84"/>
                <a:gd name="T18" fmla="*/ 69 w 80"/>
                <a:gd name="T19" fmla="*/ 11 h 84"/>
                <a:gd name="T20" fmla="*/ 66 w 80"/>
                <a:gd name="T21" fmla="*/ 10 h 84"/>
                <a:gd name="T22" fmla="*/ 63 w 80"/>
                <a:gd name="T23" fmla="*/ 11 h 84"/>
                <a:gd name="T24" fmla="*/ 61 w 80"/>
                <a:gd name="T25" fmla="*/ 14 h 84"/>
                <a:gd name="T26" fmla="*/ 48 w 80"/>
                <a:gd name="T27" fmla="*/ 8 h 84"/>
                <a:gd name="T28" fmla="*/ 48 w 80"/>
                <a:gd name="T29" fmla="*/ 4 h 84"/>
                <a:gd name="T30" fmla="*/ 44 w 80"/>
                <a:gd name="T31" fmla="*/ 0 h 84"/>
                <a:gd name="T32" fmla="*/ 40 w 80"/>
                <a:gd name="T33" fmla="*/ 0 h 84"/>
                <a:gd name="T34" fmla="*/ 36 w 80"/>
                <a:gd name="T35" fmla="*/ 4 h 84"/>
                <a:gd name="T36" fmla="*/ 36 w 80"/>
                <a:gd name="T37" fmla="*/ 8 h 84"/>
                <a:gd name="T38" fmla="*/ 22 w 80"/>
                <a:gd name="T39" fmla="*/ 14 h 84"/>
                <a:gd name="T40" fmla="*/ 18 w 80"/>
                <a:gd name="T41" fmla="*/ 11 h 84"/>
                <a:gd name="T42" fmla="*/ 12 w 80"/>
                <a:gd name="T43" fmla="*/ 11 h 84"/>
                <a:gd name="T44" fmla="*/ 10 w 80"/>
                <a:gd name="T45" fmla="*/ 14 h 84"/>
                <a:gd name="T46" fmla="*/ 8 w 80"/>
                <a:gd name="T47" fmla="*/ 16 h 84"/>
                <a:gd name="T48" fmla="*/ 10 w 80"/>
                <a:gd name="T49" fmla="*/ 19 h 84"/>
                <a:gd name="T50" fmla="*/ 13 w 80"/>
                <a:gd name="T51" fmla="*/ 23 h 84"/>
                <a:gd name="T52" fmla="*/ 7 w 80"/>
                <a:gd name="T53" fmla="*/ 36 h 84"/>
                <a:gd name="T54" fmla="*/ 4 w 80"/>
                <a:gd name="T55" fmla="*/ 36 h 84"/>
                <a:gd name="T56" fmla="*/ 0 w 80"/>
                <a:gd name="T57" fmla="*/ 40 h 84"/>
                <a:gd name="T58" fmla="*/ 0 w 80"/>
                <a:gd name="T59" fmla="*/ 44 h 84"/>
                <a:gd name="T60" fmla="*/ 4 w 80"/>
                <a:gd name="T61" fmla="*/ 48 h 84"/>
                <a:gd name="T62" fmla="*/ 7 w 80"/>
                <a:gd name="T63" fmla="*/ 48 h 84"/>
                <a:gd name="T64" fmla="*/ 13 w 80"/>
                <a:gd name="T65" fmla="*/ 61 h 84"/>
                <a:gd name="T66" fmla="*/ 9 w 80"/>
                <a:gd name="T67" fmla="*/ 64 h 84"/>
                <a:gd name="T68" fmla="*/ 8 w 80"/>
                <a:gd name="T69" fmla="*/ 67 h 84"/>
                <a:gd name="T70" fmla="*/ 9 w 80"/>
                <a:gd name="T71" fmla="*/ 70 h 84"/>
                <a:gd name="T72" fmla="*/ 12 w 80"/>
                <a:gd name="T73" fmla="*/ 73 h 84"/>
                <a:gd name="T74" fmla="*/ 18 w 80"/>
                <a:gd name="T75" fmla="*/ 73 h 84"/>
                <a:gd name="T76" fmla="*/ 22 w 80"/>
                <a:gd name="T77" fmla="*/ 70 h 84"/>
                <a:gd name="T78" fmla="*/ 36 w 80"/>
                <a:gd name="T79" fmla="*/ 75 h 84"/>
                <a:gd name="T80" fmla="*/ 36 w 80"/>
                <a:gd name="T81" fmla="*/ 80 h 84"/>
                <a:gd name="T82" fmla="*/ 40 w 80"/>
                <a:gd name="T83" fmla="*/ 84 h 84"/>
                <a:gd name="T84" fmla="*/ 44 w 80"/>
                <a:gd name="T85" fmla="*/ 84 h 84"/>
                <a:gd name="T86" fmla="*/ 48 w 80"/>
                <a:gd name="T87" fmla="*/ 80 h 84"/>
                <a:gd name="T88" fmla="*/ 48 w 80"/>
                <a:gd name="T89" fmla="*/ 75 h 84"/>
                <a:gd name="T90" fmla="*/ 61 w 80"/>
                <a:gd name="T91" fmla="*/ 70 h 84"/>
                <a:gd name="T92" fmla="*/ 64 w 80"/>
                <a:gd name="T93" fmla="*/ 73 h 84"/>
                <a:gd name="T94" fmla="*/ 66 w 80"/>
                <a:gd name="T95" fmla="*/ 74 h 84"/>
                <a:gd name="T96" fmla="*/ 69 w 80"/>
                <a:gd name="T97" fmla="*/ 73 h 84"/>
                <a:gd name="T98" fmla="*/ 72 w 80"/>
                <a:gd name="T99" fmla="*/ 70 h 84"/>
                <a:gd name="T100" fmla="*/ 72 w 80"/>
                <a:gd name="T101" fmla="*/ 64 h 84"/>
                <a:gd name="T102" fmla="*/ 68 w 80"/>
                <a:gd name="T103" fmla="*/ 61 h 84"/>
                <a:gd name="T104" fmla="*/ 74 w 80"/>
                <a:gd name="T105" fmla="*/ 48 h 84"/>
                <a:gd name="T106" fmla="*/ 77 w 80"/>
                <a:gd name="T107" fmla="*/ 48 h 84"/>
                <a:gd name="T108" fmla="*/ 41 w 80"/>
                <a:gd name="T109" fmla="*/ 60 h 84"/>
                <a:gd name="T110" fmla="*/ 23 w 80"/>
                <a:gd name="T111" fmla="*/ 42 h 84"/>
                <a:gd name="T112" fmla="*/ 41 w 80"/>
                <a:gd name="T113" fmla="*/ 24 h 84"/>
                <a:gd name="T114" fmla="*/ 58 w 80"/>
                <a:gd name="T115" fmla="*/ 42 h 84"/>
                <a:gd name="T116" fmla="*/ 41 w 80"/>
                <a:gd name="T117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84">
                  <a:moveTo>
                    <a:pt x="77" y="48"/>
                  </a:moveTo>
                  <a:cubicBezTo>
                    <a:pt x="79" y="48"/>
                    <a:pt x="80" y="46"/>
                    <a:pt x="80" y="44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37"/>
                    <a:pt x="79" y="36"/>
                    <a:pt x="77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3" y="32"/>
                    <a:pt x="71" y="26"/>
                    <a:pt x="68" y="23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3" y="17"/>
                    <a:pt x="73" y="16"/>
                  </a:cubicBezTo>
                  <a:cubicBezTo>
                    <a:pt x="73" y="15"/>
                    <a:pt x="72" y="14"/>
                    <a:pt x="72" y="14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0"/>
                    <a:pt x="67" y="10"/>
                    <a:pt x="66" y="10"/>
                  </a:cubicBezTo>
                  <a:cubicBezTo>
                    <a:pt x="65" y="10"/>
                    <a:pt x="64" y="10"/>
                    <a:pt x="63" y="11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57" y="11"/>
                    <a:pt x="52" y="9"/>
                    <a:pt x="48" y="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46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6" y="2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28" y="9"/>
                    <a:pt x="26" y="11"/>
                    <a:pt x="22" y="14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8" y="15"/>
                    <a:pt x="8" y="16"/>
                  </a:cubicBezTo>
                  <a:cubicBezTo>
                    <a:pt x="8" y="17"/>
                    <a:pt x="9" y="18"/>
                    <a:pt x="10" y="19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0" y="26"/>
                    <a:pt x="8" y="32"/>
                    <a:pt x="7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8"/>
                    <a:pt x="0" y="4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52"/>
                    <a:pt x="10" y="57"/>
                    <a:pt x="13" y="61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5"/>
                    <a:pt x="8" y="66"/>
                    <a:pt x="8" y="67"/>
                  </a:cubicBezTo>
                  <a:cubicBezTo>
                    <a:pt x="8" y="68"/>
                    <a:pt x="9" y="69"/>
                    <a:pt x="9" y="70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5"/>
                    <a:pt x="16" y="75"/>
                    <a:pt x="18" y="73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6" y="72"/>
                    <a:pt x="28" y="74"/>
                    <a:pt x="36" y="75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2"/>
                    <a:pt x="38" y="84"/>
                    <a:pt x="4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6" y="84"/>
                    <a:pt x="48" y="82"/>
                    <a:pt x="48" y="80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2" y="74"/>
                    <a:pt x="57" y="72"/>
                    <a:pt x="61" y="70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4" y="74"/>
                    <a:pt x="65" y="74"/>
                    <a:pt x="66" y="74"/>
                  </a:cubicBezTo>
                  <a:cubicBezTo>
                    <a:pt x="67" y="74"/>
                    <a:pt x="68" y="74"/>
                    <a:pt x="69" y="73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73" y="69"/>
                    <a:pt x="73" y="66"/>
                    <a:pt x="72" y="64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71" y="57"/>
                    <a:pt x="73" y="52"/>
                    <a:pt x="74" y="48"/>
                  </a:cubicBezTo>
                  <a:lnTo>
                    <a:pt x="77" y="48"/>
                  </a:lnTo>
                  <a:close/>
                  <a:moveTo>
                    <a:pt x="41" y="60"/>
                  </a:moveTo>
                  <a:cubicBezTo>
                    <a:pt x="31" y="60"/>
                    <a:pt x="23" y="52"/>
                    <a:pt x="23" y="42"/>
                  </a:cubicBezTo>
                  <a:cubicBezTo>
                    <a:pt x="23" y="32"/>
                    <a:pt x="31" y="24"/>
                    <a:pt x="41" y="24"/>
                  </a:cubicBezTo>
                  <a:cubicBezTo>
                    <a:pt x="50" y="24"/>
                    <a:pt x="58" y="32"/>
                    <a:pt x="58" y="42"/>
                  </a:cubicBezTo>
                  <a:cubicBezTo>
                    <a:pt x="58" y="52"/>
                    <a:pt x="50" y="60"/>
                    <a:pt x="41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6">
              <a:extLst>
                <a:ext uri="{FF2B5EF4-FFF2-40B4-BE49-F238E27FC236}">
                  <a16:creationId xmlns:a16="http://schemas.microsoft.com/office/drawing/2014/main" id="{553F726B-C149-43DC-833F-ACB1FC348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25" y="7858126"/>
              <a:ext cx="168275" cy="168275"/>
            </a:xfrm>
            <a:custGeom>
              <a:avLst/>
              <a:gdLst>
                <a:gd name="T0" fmla="*/ 53 w 56"/>
                <a:gd name="T1" fmla="*/ 24 h 56"/>
                <a:gd name="T2" fmla="*/ 48 w 56"/>
                <a:gd name="T3" fmla="*/ 24 h 56"/>
                <a:gd name="T4" fmla="*/ 45 w 56"/>
                <a:gd name="T5" fmla="*/ 17 h 56"/>
                <a:gd name="T6" fmla="*/ 48 w 56"/>
                <a:gd name="T7" fmla="*/ 13 h 56"/>
                <a:gd name="T8" fmla="*/ 48 w 56"/>
                <a:gd name="T9" fmla="*/ 9 h 56"/>
                <a:gd name="T10" fmla="*/ 47 w 56"/>
                <a:gd name="T11" fmla="*/ 8 h 56"/>
                <a:gd name="T12" fmla="*/ 45 w 56"/>
                <a:gd name="T13" fmla="*/ 7 h 56"/>
                <a:gd name="T14" fmla="*/ 43 w 56"/>
                <a:gd name="T15" fmla="*/ 8 h 56"/>
                <a:gd name="T16" fmla="*/ 39 w 56"/>
                <a:gd name="T17" fmla="*/ 11 h 56"/>
                <a:gd name="T18" fmla="*/ 32 w 56"/>
                <a:gd name="T19" fmla="*/ 8 h 56"/>
                <a:gd name="T20" fmla="*/ 32 w 56"/>
                <a:gd name="T21" fmla="*/ 3 h 56"/>
                <a:gd name="T22" fmla="*/ 29 w 56"/>
                <a:gd name="T23" fmla="*/ 0 h 56"/>
                <a:gd name="T24" fmla="*/ 27 w 56"/>
                <a:gd name="T25" fmla="*/ 0 h 56"/>
                <a:gd name="T26" fmla="*/ 24 w 56"/>
                <a:gd name="T27" fmla="*/ 3 h 56"/>
                <a:gd name="T28" fmla="*/ 24 w 56"/>
                <a:gd name="T29" fmla="*/ 8 h 56"/>
                <a:gd name="T30" fmla="*/ 17 w 56"/>
                <a:gd name="T31" fmla="*/ 11 h 56"/>
                <a:gd name="T32" fmla="*/ 13 w 56"/>
                <a:gd name="T33" fmla="*/ 8 h 56"/>
                <a:gd name="T34" fmla="*/ 11 w 56"/>
                <a:gd name="T35" fmla="*/ 7 h 56"/>
                <a:gd name="T36" fmla="*/ 9 w 56"/>
                <a:gd name="T37" fmla="*/ 8 h 56"/>
                <a:gd name="T38" fmla="*/ 8 w 56"/>
                <a:gd name="T39" fmla="*/ 8 h 56"/>
                <a:gd name="T40" fmla="*/ 8 w 56"/>
                <a:gd name="T41" fmla="*/ 13 h 56"/>
                <a:gd name="T42" fmla="*/ 11 w 56"/>
                <a:gd name="T43" fmla="*/ 17 h 56"/>
                <a:gd name="T44" fmla="*/ 8 w 56"/>
                <a:gd name="T45" fmla="*/ 24 h 56"/>
                <a:gd name="T46" fmla="*/ 3 w 56"/>
                <a:gd name="T47" fmla="*/ 24 h 56"/>
                <a:gd name="T48" fmla="*/ 0 w 56"/>
                <a:gd name="T49" fmla="*/ 27 h 56"/>
                <a:gd name="T50" fmla="*/ 0 w 56"/>
                <a:gd name="T51" fmla="*/ 28 h 56"/>
                <a:gd name="T52" fmla="*/ 3 w 56"/>
                <a:gd name="T53" fmla="*/ 32 h 56"/>
                <a:gd name="T54" fmla="*/ 8 w 56"/>
                <a:gd name="T55" fmla="*/ 32 h 56"/>
                <a:gd name="T56" fmla="*/ 11 w 56"/>
                <a:gd name="T57" fmla="*/ 39 h 56"/>
                <a:gd name="T58" fmla="*/ 8 w 56"/>
                <a:gd name="T59" fmla="*/ 42 h 56"/>
                <a:gd name="T60" fmla="*/ 8 w 56"/>
                <a:gd name="T61" fmla="*/ 47 h 56"/>
                <a:gd name="T62" fmla="*/ 9 w 56"/>
                <a:gd name="T63" fmla="*/ 48 h 56"/>
                <a:gd name="T64" fmla="*/ 11 w 56"/>
                <a:gd name="T65" fmla="*/ 49 h 56"/>
                <a:gd name="T66" fmla="*/ 13 w 56"/>
                <a:gd name="T67" fmla="*/ 48 h 56"/>
                <a:gd name="T68" fmla="*/ 17 w 56"/>
                <a:gd name="T69" fmla="*/ 45 h 56"/>
                <a:gd name="T70" fmla="*/ 24 w 56"/>
                <a:gd name="T71" fmla="*/ 47 h 56"/>
                <a:gd name="T72" fmla="*/ 24 w 56"/>
                <a:gd name="T73" fmla="*/ 52 h 56"/>
                <a:gd name="T74" fmla="*/ 27 w 56"/>
                <a:gd name="T75" fmla="*/ 56 h 56"/>
                <a:gd name="T76" fmla="*/ 29 w 56"/>
                <a:gd name="T77" fmla="*/ 56 h 56"/>
                <a:gd name="T78" fmla="*/ 32 w 56"/>
                <a:gd name="T79" fmla="*/ 52 h 56"/>
                <a:gd name="T80" fmla="*/ 32 w 56"/>
                <a:gd name="T81" fmla="*/ 47 h 56"/>
                <a:gd name="T82" fmla="*/ 39 w 56"/>
                <a:gd name="T83" fmla="*/ 45 h 56"/>
                <a:gd name="T84" fmla="*/ 43 w 56"/>
                <a:gd name="T85" fmla="*/ 48 h 56"/>
                <a:gd name="T86" fmla="*/ 45 w 56"/>
                <a:gd name="T87" fmla="*/ 49 h 56"/>
                <a:gd name="T88" fmla="*/ 47 w 56"/>
                <a:gd name="T89" fmla="*/ 48 h 56"/>
                <a:gd name="T90" fmla="*/ 48 w 56"/>
                <a:gd name="T91" fmla="*/ 47 h 56"/>
                <a:gd name="T92" fmla="*/ 48 w 56"/>
                <a:gd name="T93" fmla="*/ 42 h 56"/>
                <a:gd name="T94" fmla="*/ 45 w 56"/>
                <a:gd name="T95" fmla="*/ 39 h 56"/>
                <a:gd name="T96" fmla="*/ 48 w 56"/>
                <a:gd name="T97" fmla="*/ 32 h 56"/>
                <a:gd name="T98" fmla="*/ 53 w 56"/>
                <a:gd name="T99" fmla="*/ 32 h 56"/>
                <a:gd name="T100" fmla="*/ 56 w 56"/>
                <a:gd name="T101" fmla="*/ 28 h 56"/>
                <a:gd name="T102" fmla="*/ 56 w 56"/>
                <a:gd name="T103" fmla="*/ 27 h 56"/>
                <a:gd name="T104" fmla="*/ 53 w 56"/>
                <a:gd name="T105" fmla="*/ 24 h 56"/>
                <a:gd name="T106" fmla="*/ 28 w 56"/>
                <a:gd name="T107" fmla="*/ 36 h 56"/>
                <a:gd name="T108" fmla="*/ 20 w 56"/>
                <a:gd name="T109" fmla="*/ 28 h 56"/>
                <a:gd name="T110" fmla="*/ 28 w 56"/>
                <a:gd name="T111" fmla="*/ 20 h 56"/>
                <a:gd name="T112" fmla="*/ 36 w 56"/>
                <a:gd name="T113" fmla="*/ 28 h 56"/>
                <a:gd name="T114" fmla="*/ 28 w 56"/>
                <a:gd name="T11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56">
                  <a:moveTo>
                    <a:pt x="53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0"/>
                    <a:pt x="46" y="19"/>
                    <a:pt x="45" y="17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0" y="12"/>
                    <a:pt x="50" y="10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6" y="7"/>
                    <a:pt x="45" y="7"/>
                  </a:cubicBezTo>
                  <a:cubicBezTo>
                    <a:pt x="44" y="7"/>
                    <a:pt x="43" y="7"/>
                    <a:pt x="43" y="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0"/>
                    <a:pt x="35" y="9"/>
                    <a:pt x="32" y="8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"/>
                    <a:pt x="30" y="0"/>
                    <a:pt x="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4" y="1"/>
                    <a:pt x="24" y="3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1" y="9"/>
                    <a:pt x="19" y="10"/>
                    <a:pt x="17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7"/>
                    <a:pt x="9" y="7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10"/>
                    <a:pt x="6" y="12"/>
                    <a:pt x="8" y="1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9"/>
                    <a:pt x="9" y="20"/>
                    <a:pt x="8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0" y="25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3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6"/>
                    <a:pt x="10" y="37"/>
                    <a:pt x="11" y="3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6" y="44"/>
                    <a:pt x="6" y="46"/>
                    <a:pt x="8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9"/>
                    <a:pt x="10" y="49"/>
                    <a:pt x="11" y="49"/>
                  </a:cubicBezTo>
                  <a:cubicBezTo>
                    <a:pt x="12" y="49"/>
                    <a:pt x="13" y="49"/>
                    <a:pt x="13" y="48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9" y="46"/>
                    <a:pt x="21" y="47"/>
                    <a:pt x="24" y="47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4"/>
                    <a:pt x="26" y="56"/>
                    <a:pt x="27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30" y="56"/>
                    <a:pt x="32" y="54"/>
                    <a:pt x="32" y="52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5" y="47"/>
                    <a:pt x="37" y="46"/>
                    <a:pt x="39" y="45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4" y="49"/>
                    <a:pt x="45" y="49"/>
                  </a:cubicBezTo>
                  <a:cubicBezTo>
                    <a:pt x="46" y="49"/>
                    <a:pt x="47" y="49"/>
                    <a:pt x="47" y="48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0" y="46"/>
                    <a:pt x="50" y="44"/>
                    <a:pt x="48" y="42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6" y="37"/>
                    <a:pt x="47" y="36"/>
                    <a:pt x="48" y="32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6" y="30"/>
                    <a:pt x="56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5"/>
                    <a:pt x="54" y="24"/>
                    <a:pt x="53" y="24"/>
                  </a:cubicBezTo>
                  <a:close/>
                  <a:moveTo>
                    <a:pt x="28" y="36"/>
                  </a:moveTo>
                  <a:cubicBezTo>
                    <a:pt x="23" y="36"/>
                    <a:pt x="20" y="32"/>
                    <a:pt x="20" y="28"/>
                  </a:cubicBezTo>
                  <a:cubicBezTo>
                    <a:pt x="20" y="23"/>
                    <a:pt x="23" y="20"/>
                    <a:pt x="28" y="20"/>
                  </a:cubicBezTo>
                  <a:cubicBezTo>
                    <a:pt x="32" y="20"/>
                    <a:pt x="36" y="23"/>
                    <a:pt x="36" y="28"/>
                  </a:cubicBezTo>
                  <a:cubicBezTo>
                    <a:pt x="36" y="32"/>
                    <a:pt x="32" y="36"/>
                    <a:pt x="28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78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FBE6CC1-90FA-41E5-82DC-EACA08C88B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9" name="Parallelogram 8"/>
          <p:cNvSpPr/>
          <p:nvPr/>
        </p:nvSpPr>
        <p:spPr>
          <a:xfrm flipV="1">
            <a:off x="1" y="0"/>
            <a:ext cx="12192000" cy="6858000"/>
          </a:xfrm>
          <a:prstGeom prst="parallelogram">
            <a:avLst>
              <a:gd name="adj" fmla="val 81953"/>
            </a:avLst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523091" y="3762886"/>
            <a:ext cx="41217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Continuous Stream of</a:t>
            </a:r>
          </a:p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Disrupters</a:t>
            </a:r>
            <a:endParaRPr lang="id-ID" sz="4400" b="1" dirty="0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33311" y="6035325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061895" y="464243"/>
            <a:ext cx="3823342" cy="9689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2000" i="1" dirty="0">
                <a:latin typeface="+mj-lt"/>
                <a:cs typeface="Calibri"/>
              </a:rPr>
              <a:t>If you don’t like change,  </a:t>
            </a:r>
            <a:r>
              <a:rPr lang="en-US" sz="2000" b="1" i="1" dirty="0">
                <a:cs typeface="Calibri"/>
              </a:rPr>
              <a:t>get out of the software business.</a:t>
            </a:r>
          </a:p>
          <a:p>
            <a:pPr marL="0" indent="0" algn="r">
              <a:lnSpc>
                <a:spcPct val="114000"/>
              </a:lnSpc>
              <a:buNone/>
              <a:defRPr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/>
              </a:rPr>
              <a:t>- David Chappell</a:t>
            </a:r>
            <a:endParaRPr lang="id-ID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9094" y="804251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01</a:t>
            </a:r>
            <a:endParaRPr lang="id-ID" sz="5400" b="1" dirty="0">
              <a:solidFill>
                <a:schemeClr val="bg1"/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89075" y="1452230"/>
            <a:ext cx="4270824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/>
              </a:rPr>
              <a:t>Industry-wide</a:t>
            </a:r>
            <a:r>
              <a:rPr lang="id-ID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gorilla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89075" y="990565"/>
            <a:ext cx="427082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Ongoing move to the cloud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68370" y="2116507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02</a:t>
            </a:r>
            <a:endParaRPr lang="id-ID" sz="5400" b="1" dirty="0">
              <a:solidFill>
                <a:schemeClr val="bg1"/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8351" y="2764484"/>
            <a:ext cx="4270824" cy="3693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/>
              </a:rPr>
              <a:t>You’ve got mail…</a:t>
            </a:r>
            <a:r>
              <a:rPr lang="id-ID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from your toaster.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48351" y="2302819"/>
            <a:ext cx="3181122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Internet of Things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70644" y="3428762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03</a:t>
            </a:r>
            <a:endParaRPr lang="id-ID" sz="5400" b="1" dirty="0">
              <a:solidFill>
                <a:schemeClr val="bg1"/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50626" y="4076739"/>
            <a:ext cx="4270824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/>
              </a:rPr>
              <a:t>Disrupter du jour</a:t>
            </a:r>
            <a:r>
              <a:rPr lang="id-ID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with Microsoft, IBM, Amazon and Google fighting it out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50624" y="3615074"/>
            <a:ext cx="2665501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Analytics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67968" y="4741016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04</a:t>
            </a:r>
            <a:endParaRPr lang="id-ID" sz="5400" b="1" dirty="0">
              <a:solidFill>
                <a:schemeClr val="bg1"/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7949" y="5388994"/>
            <a:ext cx="4270824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Calibri"/>
              </a:rPr>
              <a:t>Picking up speed</a:t>
            </a:r>
            <a:r>
              <a:rPr lang="id-ID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as container technology continues to take over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7948" y="4927328"/>
            <a:ext cx="2665501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26185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75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8" grpId="0" animBg="1"/>
      <p:bldP spid="6" grpId="0"/>
      <p:bldP spid="27" grpId="0"/>
      <p:bldP spid="28" grpId="0"/>
      <p:bldP spid="29" grpId="0"/>
      <p:bldP spid="24" grpId="0"/>
      <p:bldP spid="25" grpId="0"/>
      <p:bldP spid="26" grpId="0"/>
      <p:bldP spid="21" grpId="0"/>
      <p:bldP spid="22" grpId="0"/>
      <p:bldP spid="23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241D343-5D47-490A-B3AA-34A9CE5CE8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r="9629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0" y="0"/>
            <a:ext cx="3889829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TextBox 12"/>
          <p:cNvSpPr txBox="1"/>
          <p:nvPr/>
        </p:nvSpPr>
        <p:spPr>
          <a:xfrm>
            <a:off x="374662" y="2782670"/>
            <a:ext cx="667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The Polyglot Programmer</a:t>
            </a:r>
            <a:endParaRPr lang="id-ID" sz="4800" b="1" dirty="0">
              <a:solidFill>
                <a:schemeClr val="bg1"/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694531" y="5904439"/>
            <a:ext cx="121712" cy="1217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/>
          <p:cNvSpPr/>
          <p:nvPr/>
        </p:nvSpPr>
        <p:spPr>
          <a:xfrm>
            <a:off x="1910248" y="5917533"/>
            <a:ext cx="95525" cy="95524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/>
          <p:cNvSpPr/>
          <p:nvPr/>
        </p:nvSpPr>
        <p:spPr>
          <a:xfrm>
            <a:off x="2099776" y="5917533"/>
            <a:ext cx="95525" cy="95524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C8FF1-B6BE-47F3-B562-019D87AD07C8}"/>
              </a:ext>
            </a:extLst>
          </p:cNvPr>
          <p:cNvSpPr txBox="1"/>
          <p:nvPr/>
        </p:nvSpPr>
        <p:spPr>
          <a:xfrm>
            <a:off x="411973" y="3429002"/>
            <a:ext cx="3852519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And the Salary Plateau</a:t>
            </a:r>
          </a:p>
        </p:txBody>
      </p:sp>
    </p:spTree>
    <p:extLst>
      <p:ext uri="{BB962C8B-B14F-4D97-AF65-F5344CB8AC3E}">
        <p14:creationId xmlns:p14="http://schemas.microsoft.com/office/powerpoint/2010/main" val="2814236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sca shade">
      <a:dk1>
        <a:sysClr val="windowText" lastClr="000000"/>
      </a:dk1>
      <a:lt1>
        <a:sysClr val="window" lastClr="FFFFFF"/>
      </a:lt1>
      <a:dk2>
        <a:srgbClr val="005250"/>
      </a:dk2>
      <a:lt2>
        <a:srgbClr val="E5DEDB"/>
      </a:lt2>
      <a:accent1>
        <a:srgbClr val="1BC1B7"/>
      </a:accent1>
      <a:accent2>
        <a:srgbClr val="AFEEEE"/>
      </a:accent2>
      <a:accent3>
        <a:srgbClr val="08E8DE"/>
      </a:accent3>
      <a:accent4>
        <a:srgbClr val="00CED1"/>
      </a:accent4>
      <a:accent5>
        <a:srgbClr val="248FDB"/>
      </a:accent5>
      <a:accent6>
        <a:srgbClr val="1C72AC"/>
      </a:accent6>
      <a:hlink>
        <a:srgbClr val="008080"/>
      </a:hlink>
      <a:folHlink>
        <a:srgbClr val="00B0A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4163</TotalTime>
  <Words>796</Words>
  <Application>Microsoft Office PowerPoint</Application>
  <PresentationFormat>Widescreen</PresentationFormat>
  <Paragraphs>163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Aller</vt:lpstr>
      <vt:lpstr>Aller Light</vt:lpstr>
      <vt:lpstr>Liberation Sans</vt:lpstr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pratamayoga</dc:creator>
  <cp:lastModifiedBy>Eric Lynn</cp:lastModifiedBy>
  <cp:revision>343</cp:revision>
  <cp:lastPrinted>2017-10-16T12:09:01Z</cp:lastPrinted>
  <dcterms:created xsi:type="dcterms:W3CDTF">2016-12-05T02:23:11Z</dcterms:created>
  <dcterms:modified xsi:type="dcterms:W3CDTF">2017-10-17T18:57:53Z</dcterms:modified>
</cp:coreProperties>
</file>